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0" r:id="rId5"/>
    <p:sldId id="259" r:id="rId6"/>
    <p:sldId id="262" r:id="rId7"/>
    <p:sldId id="263" r:id="rId8"/>
    <p:sldId id="264" r:id="rId9"/>
    <p:sldId id="279" r:id="rId10"/>
    <p:sldId id="265" r:id="rId11"/>
    <p:sldId id="277" r:id="rId12"/>
    <p:sldId id="266" r:id="rId13"/>
    <p:sldId id="267" r:id="rId14"/>
    <p:sldId id="268" r:id="rId15"/>
    <p:sldId id="269" r:id="rId16"/>
    <p:sldId id="278" r:id="rId17"/>
    <p:sldId id="270" r:id="rId18"/>
    <p:sldId id="271" r:id="rId19"/>
    <p:sldId id="272" r:id="rId20"/>
    <p:sldId id="273" r:id="rId21"/>
    <p:sldId id="274" r:id="rId22"/>
    <p:sldId id="280" r:id="rId23"/>
    <p:sldId id="275" r:id="rId24"/>
    <p:sldId id="276"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51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DF80552-986D-447A-8D61-7BD54F05CEC2}" type="datetimeFigureOut">
              <a:rPr lang="en-US" smtClean="0"/>
              <a:t>10/24/2011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71359D-7889-4512-B120-2C3147F3020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F80552-986D-447A-8D61-7BD54F05CEC2}" type="datetimeFigureOut">
              <a:rPr lang="en-US" smtClean="0"/>
              <a:t>10/24/2011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71359D-7889-4512-B120-2C3147F3020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F80552-986D-447A-8D61-7BD54F05CEC2}" type="datetimeFigureOut">
              <a:rPr lang="en-US" smtClean="0"/>
              <a:t>10/24/2011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71359D-7889-4512-B120-2C3147F3020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F80552-986D-447A-8D61-7BD54F05CEC2}" type="datetimeFigureOut">
              <a:rPr lang="en-US" smtClean="0"/>
              <a:t>10/24/2011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71359D-7889-4512-B120-2C3147F3020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F80552-986D-447A-8D61-7BD54F05CEC2}" type="datetimeFigureOut">
              <a:rPr lang="en-US" smtClean="0"/>
              <a:t>10/24/2011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71359D-7889-4512-B120-2C3147F3020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DF80552-986D-447A-8D61-7BD54F05CEC2}" type="datetimeFigureOut">
              <a:rPr lang="en-US" smtClean="0"/>
              <a:t>10/24/2011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71359D-7889-4512-B120-2C3147F3020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F80552-986D-447A-8D61-7BD54F05CEC2}" type="datetimeFigureOut">
              <a:rPr lang="en-US" smtClean="0"/>
              <a:t>10/24/2011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71359D-7889-4512-B120-2C3147F3020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F80552-986D-447A-8D61-7BD54F05CEC2}" type="datetimeFigureOut">
              <a:rPr lang="en-US" smtClean="0"/>
              <a:t>10/24/2011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71359D-7889-4512-B120-2C3147F3020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F80552-986D-447A-8D61-7BD54F05CEC2}" type="datetimeFigureOut">
              <a:rPr lang="en-US" smtClean="0"/>
              <a:t>10/24/2011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71359D-7889-4512-B120-2C3147F3020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F80552-986D-447A-8D61-7BD54F05CEC2}" type="datetimeFigureOut">
              <a:rPr lang="en-US" smtClean="0"/>
              <a:t>10/24/2011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71359D-7889-4512-B120-2C3147F30201}"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9DF80552-986D-447A-8D61-7BD54F05CEC2}" type="datetimeFigureOut">
              <a:rPr lang="en-US" smtClean="0"/>
              <a:t>10/24/2011</a:t>
            </a:fld>
            <a:endParaRPr lang="en-US"/>
          </a:p>
        </p:txBody>
      </p:sp>
      <p:sp>
        <p:nvSpPr>
          <p:cNvPr id="9" name="Slide Number Placeholder 8"/>
          <p:cNvSpPr>
            <a:spLocks noGrp="1"/>
          </p:cNvSpPr>
          <p:nvPr>
            <p:ph type="sldNum" sz="quarter" idx="11"/>
          </p:nvPr>
        </p:nvSpPr>
        <p:spPr/>
        <p:txBody>
          <a:bodyPr/>
          <a:lstStyle/>
          <a:p>
            <a:fld id="{CB71359D-7889-4512-B120-2C3147F30201}"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CB71359D-7889-4512-B120-2C3147F30201}"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9DF80552-986D-447A-8D61-7BD54F05CEC2}" type="datetimeFigureOut">
              <a:rPr lang="en-US" smtClean="0"/>
              <a:t>10/24/2011</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Are Exotic Plant </a:t>
            </a:r>
            <a:br>
              <a:rPr lang="en-US" dirty="0" smtClean="0"/>
            </a:br>
            <a:r>
              <a:rPr lang="en-US" dirty="0" smtClean="0"/>
              <a:t>Invaders All That Bad?</a:t>
            </a:r>
            <a:endParaRPr lang="en-US" dirty="0"/>
          </a:p>
        </p:txBody>
      </p:sp>
      <p:sp>
        <p:nvSpPr>
          <p:cNvPr id="3" name="Subtitle 2"/>
          <p:cNvSpPr>
            <a:spLocks noGrp="1"/>
          </p:cNvSpPr>
          <p:nvPr>
            <p:ph type="subTitle" idx="1"/>
          </p:nvPr>
        </p:nvSpPr>
        <p:spPr/>
        <p:txBody>
          <a:bodyPr>
            <a:normAutofit/>
          </a:bodyPr>
          <a:lstStyle/>
          <a:p>
            <a:r>
              <a:rPr lang="en-US" dirty="0"/>
              <a:t>Curriculum activities based on a research project investigating the comparative effects of native and exotic plants species in Indiana Dunes National Lakeshore ponds</a:t>
            </a:r>
          </a:p>
        </p:txBody>
      </p:sp>
    </p:spTree>
    <p:extLst>
      <p:ext uri="{BB962C8B-B14F-4D97-AF65-F5344CB8AC3E}">
        <p14:creationId xmlns:p14="http://schemas.microsoft.com/office/powerpoint/2010/main" val="4238584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4675"/>
            <a:ext cx="4343400" cy="6494085"/>
          </a:xfrm>
          <a:prstGeom prst="rect">
            <a:avLst/>
          </a:prstGeom>
          <a:solidFill>
            <a:schemeClr val="accent1"/>
          </a:solidFill>
        </p:spPr>
        <p:txBody>
          <a:bodyPr wrap="square" rtlCol="0">
            <a:spAutoFit/>
          </a:bodyPr>
          <a:lstStyle/>
          <a:p>
            <a:r>
              <a:rPr lang="en-US" sz="3200" b="1" dirty="0" err="1">
                <a:solidFill>
                  <a:schemeClr val="bg1"/>
                </a:solidFill>
                <a:latin typeface="Cambria" pitchFamily="18" charset="0"/>
              </a:rPr>
              <a:t>Phragmites</a:t>
            </a:r>
            <a:r>
              <a:rPr lang="en-US" sz="3200" b="1" dirty="0">
                <a:solidFill>
                  <a:schemeClr val="bg1"/>
                </a:solidFill>
                <a:latin typeface="Cambria" pitchFamily="18" charset="0"/>
              </a:rPr>
              <a:t> </a:t>
            </a:r>
            <a:r>
              <a:rPr lang="en-US" sz="3200" b="1" dirty="0" err="1">
                <a:solidFill>
                  <a:schemeClr val="bg1"/>
                </a:solidFill>
                <a:latin typeface="Cambria" pitchFamily="18" charset="0"/>
              </a:rPr>
              <a:t>australis</a:t>
            </a:r>
            <a:r>
              <a:rPr lang="en-US" sz="3200" dirty="0">
                <a:solidFill>
                  <a:schemeClr val="bg1"/>
                </a:solidFill>
                <a:latin typeface="Cambria" pitchFamily="18" charset="0"/>
              </a:rPr>
              <a:t>, or common reed, is another exotic invasive plant species in the Indiana Dunes. </a:t>
            </a:r>
            <a:endParaRPr lang="en-US" sz="3200" dirty="0" smtClean="0">
              <a:solidFill>
                <a:schemeClr val="bg1"/>
              </a:solidFill>
              <a:latin typeface="Cambria" pitchFamily="18" charset="0"/>
            </a:endParaRPr>
          </a:p>
          <a:p>
            <a:endParaRPr lang="en-US" sz="3200" dirty="0">
              <a:solidFill>
                <a:schemeClr val="bg1"/>
              </a:solidFill>
              <a:latin typeface="Cambria" pitchFamily="18" charset="0"/>
            </a:endParaRPr>
          </a:p>
          <a:p>
            <a:endParaRPr lang="en-US" sz="3200" dirty="0" smtClean="0">
              <a:solidFill>
                <a:schemeClr val="bg1"/>
              </a:solidFill>
              <a:latin typeface="Cambria" pitchFamily="18" charset="0"/>
            </a:endParaRPr>
          </a:p>
          <a:p>
            <a:endParaRPr lang="en-US" sz="3200" dirty="0">
              <a:solidFill>
                <a:schemeClr val="bg1"/>
              </a:solidFill>
              <a:latin typeface="Cambria" pitchFamily="18" charset="0"/>
            </a:endParaRPr>
          </a:p>
          <a:p>
            <a:endParaRPr lang="en-US" sz="3200" dirty="0" smtClean="0">
              <a:solidFill>
                <a:schemeClr val="bg1"/>
              </a:solidFill>
              <a:latin typeface="Cambria" pitchFamily="18" charset="0"/>
            </a:endParaRPr>
          </a:p>
          <a:p>
            <a:endParaRPr lang="en-US" sz="3200" dirty="0">
              <a:solidFill>
                <a:schemeClr val="bg1"/>
              </a:solidFill>
              <a:latin typeface="Cambria" pitchFamily="18" charset="0"/>
            </a:endParaRPr>
          </a:p>
          <a:p>
            <a:endParaRPr lang="en-US" sz="3200" dirty="0" smtClean="0">
              <a:solidFill>
                <a:schemeClr val="bg1"/>
              </a:solidFill>
              <a:latin typeface="Cambria" pitchFamily="18" charset="0"/>
            </a:endParaRPr>
          </a:p>
          <a:p>
            <a:endParaRPr lang="en-US" sz="3200" dirty="0">
              <a:solidFill>
                <a:schemeClr val="bg1"/>
              </a:solidFill>
              <a:latin typeface="Cambria" pitchFamily="18" charset="0"/>
            </a:endParaRPr>
          </a:p>
          <a:p>
            <a:endParaRPr lang="en-US" sz="3200" dirty="0">
              <a:solidFill>
                <a:schemeClr val="bg1"/>
              </a:solidFill>
              <a:latin typeface="Cambria" pitchFamily="18" charset="0"/>
            </a:endParaRPr>
          </a:p>
        </p:txBody>
      </p:sp>
      <p:sp>
        <p:nvSpPr>
          <p:cNvPr id="11" name="Content Placeholder 10"/>
          <p:cNvSpPr>
            <a:spLocks noGrp="1"/>
          </p:cNvSpPr>
          <p:nvPr>
            <p:ph sz="half" idx="1"/>
          </p:nvPr>
        </p:nvSpPr>
        <p:spPr>
          <a:xfrm>
            <a:off x="4859740" y="838200"/>
            <a:ext cx="3446060" cy="5791200"/>
          </a:xfrm>
          <a:solidFill>
            <a:schemeClr val="accent2"/>
          </a:solidFill>
        </p:spPr>
        <p:txBody>
          <a:bodyPr>
            <a:noAutofit/>
          </a:bodyPr>
          <a:lstStyle/>
          <a:p>
            <a:pPr marL="0" marR="0" indent="0">
              <a:lnSpc>
                <a:spcPct val="115000"/>
              </a:lnSpc>
              <a:spcBef>
                <a:spcPts val="0"/>
              </a:spcBef>
              <a:spcAft>
                <a:spcPts val="1000"/>
              </a:spcAft>
              <a:buNone/>
            </a:pPr>
            <a:r>
              <a:rPr lang="en-US" sz="3200" dirty="0" smtClean="0">
                <a:solidFill>
                  <a:schemeClr val="bg1"/>
                </a:solidFill>
                <a:latin typeface="Cambria"/>
                <a:ea typeface="Times New Roman"/>
                <a:cs typeface="Times New Roman"/>
              </a:rPr>
              <a:t>A </a:t>
            </a:r>
            <a:r>
              <a:rPr lang="en-US" sz="3200" dirty="0">
                <a:solidFill>
                  <a:schemeClr val="bg1"/>
                </a:solidFill>
                <a:latin typeface="Cambria"/>
                <a:ea typeface="Times New Roman"/>
                <a:cs typeface="Times New Roman"/>
              </a:rPr>
              <a:t>relative of </a:t>
            </a:r>
            <a:r>
              <a:rPr lang="en-US" sz="3200" dirty="0" err="1">
                <a:solidFill>
                  <a:schemeClr val="bg1"/>
                </a:solidFill>
                <a:latin typeface="Cambria"/>
                <a:ea typeface="Times New Roman"/>
                <a:cs typeface="Times New Roman"/>
              </a:rPr>
              <a:t>Phragmites</a:t>
            </a:r>
            <a:r>
              <a:rPr lang="en-US" sz="3200" dirty="0">
                <a:solidFill>
                  <a:schemeClr val="bg1"/>
                </a:solidFill>
                <a:latin typeface="Cambria"/>
                <a:ea typeface="Times New Roman"/>
                <a:cs typeface="Times New Roman"/>
              </a:rPr>
              <a:t> was native to our country, but the type from Europe is so similar to its American cousin that it can be only distinguished by DNA testing. </a:t>
            </a:r>
            <a:endParaRPr lang="en-US" sz="3200" dirty="0">
              <a:solidFill>
                <a:schemeClr val="bg1"/>
              </a:solidFill>
            </a:endParaRPr>
          </a:p>
        </p:txBody>
      </p:sp>
      <p:pic>
        <p:nvPicPr>
          <p:cNvPr id="614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32333" y="3200400"/>
            <a:ext cx="4271512" cy="3189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1811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04800"/>
            <a:ext cx="4038600" cy="6172200"/>
          </a:xfrm>
          <a:solidFill>
            <a:schemeClr val="accent1"/>
          </a:solidFill>
        </p:spPr>
        <p:txBody>
          <a:bodyPr>
            <a:noAutofit/>
          </a:bodyPr>
          <a:lstStyle/>
          <a:p>
            <a:pPr marL="0" indent="0">
              <a:buNone/>
            </a:pPr>
            <a:r>
              <a:rPr lang="en-US" sz="3200" dirty="0" err="1" smtClean="0">
                <a:solidFill>
                  <a:schemeClr val="bg1"/>
                </a:solidFill>
              </a:rPr>
              <a:t>Phragmites</a:t>
            </a:r>
            <a:r>
              <a:rPr lang="en-US" sz="3200" dirty="0" smtClean="0">
                <a:solidFill>
                  <a:schemeClr val="bg1"/>
                </a:solidFill>
              </a:rPr>
              <a:t> </a:t>
            </a:r>
            <a:r>
              <a:rPr lang="en-US" sz="3200" dirty="0" err="1" smtClean="0">
                <a:solidFill>
                  <a:schemeClr val="bg1"/>
                </a:solidFill>
              </a:rPr>
              <a:t>australis</a:t>
            </a:r>
            <a:r>
              <a:rPr lang="en-US" sz="3200" dirty="0" smtClean="0">
                <a:solidFill>
                  <a:schemeClr val="bg1"/>
                </a:solidFill>
              </a:rPr>
              <a:t> is </a:t>
            </a:r>
            <a:r>
              <a:rPr lang="en-US" sz="3200" dirty="0">
                <a:solidFill>
                  <a:schemeClr val="bg1"/>
                </a:solidFill>
              </a:rPr>
              <a:t>also unique because it secretes </a:t>
            </a:r>
            <a:r>
              <a:rPr lang="en-US" sz="3200" dirty="0" err="1">
                <a:solidFill>
                  <a:schemeClr val="bg1"/>
                </a:solidFill>
              </a:rPr>
              <a:t>gallic</a:t>
            </a:r>
            <a:r>
              <a:rPr lang="en-US" sz="3200" dirty="0">
                <a:solidFill>
                  <a:schemeClr val="bg1"/>
                </a:solidFill>
              </a:rPr>
              <a:t> acid, which is broken down by UV light from the sun into </a:t>
            </a:r>
            <a:r>
              <a:rPr lang="en-US" sz="3200" dirty="0" err="1">
                <a:solidFill>
                  <a:schemeClr val="bg1"/>
                </a:solidFill>
              </a:rPr>
              <a:t>mesoxalic</a:t>
            </a:r>
            <a:r>
              <a:rPr lang="en-US" sz="3200" dirty="0">
                <a:solidFill>
                  <a:schemeClr val="bg1"/>
                </a:solidFill>
              </a:rPr>
              <a:t> acid. The combination of these two toxins proves to be a deadly mix for young plants trying to get started in the wetlands. </a:t>
            </a:r>
          </a:p>
        </p:txBody>
      </p:sp>
      <p:pic>
        <p:nvPicPr>
          <p:cNvPr id="20482" name="Picture 2" descr="E:\Lee\Video Equivalants\stills for video\Phragmites2.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648200" y="304799"/>
            <a:ext cx="4114800" cy="3058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241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09600" y="381000"/>
            <a:ext cx="8077200" cy="4114800"/>
          </a:xfrm>
          <a:solidFill>
            <a:schemeClr val="accent1"/>
          </a:solidFill>
        </p:spPr>
        <p:txBody>
          <a:bodyPr>
            <a:normAutofit/>
          </a:bodyPr>
          <a:lstStyle/>
          <a:p>
            <a:pPr marL="0" indent="0">
              <a:buNone/>
            </a:pPr>
            <a:r>
              <a:rPr lang="en-US" sz="3600" dirty="0" smtClean="0">
                <a:solidFill>
                  <a:schemeClr val="bg1"/>
                </a:solidFill>
              </a:rPr>
              <a:t>The </a:t>
            </a:r>
            <a:r>
              <a:rPr lang="en-US" sz="3600" dirty="0">
                <a:solidFill>
                  <a:schemeClr val="bg1"/>
                </a:solidFill>
              </a:rPr>
              <a:t>European common reed is one of the biggest invaders into urban wetlands because it thrives in the high salt concentrations where humans salt the roads in winter.</a:t>
            </a:r>
          </a:p>
          <a:p>
            <a:endParaRPr lang="en-US" sz="3600" dirty="0">
              <a:solidFill>
                <a:schemeClr val="bg1"/>
              </a:solidFill>
            </a:endParaRPr>
          </a:p>
        </p:txBody>
      </p:sp>
      <p:pic>
        <p:nvPicPr>
          <p:cNvPr id="717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609600" y="3200400"/>
            <a:ext cx="4381362" cy="3267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3488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descr="E:\Lee\Video Equivalants\stills for video\used\Typha hybri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9769" y="2971800"/>
            <a:ext cx="5283801" cy="3962400"/>
          </a:xfrm>
          <a:prstGeom prst="rect">
            <a:avLst/>
          </a:prstGeom>
          <a:noFill/>
          <a:extLst>
            <a:ext uri="{909E8E84-426E-40DD-AFC4-6F175D3DCCD1}">
              <a14:hiddenFill xmlns:a14="http://schemas.microsoft.com/office/drawing/2010/main">
                <a:solidFill>
                  <a:srgbClr val="FFFFFF"/>
                </a:solidFill>
              </a14:hiddenFill>
            </a:ext>
          </a:extLst>
        </p:spPr>
      </p:pic>
      <p:pic>
        <p:nvPicPr>
          <p:cNvPr id="21506" name="Picture 2" descr="E:\Lee\Video Equivalants\stills for video\Phragmites4.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990600" y="-381000"/>
            <a:ext cx="4289899" cy="381000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half" idx="1"/>
          </p:nvPr>
        </p:nvSpPr>
        <p:spPr>
          <a:xfrm>
            <a:off x="990600" y="914400"/>
            <a:ext cx="6172200" cy="533400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txBody>
          <a:bodyPr>
            <a:noAutofit/>
          </a:bodyPr>
          <a:lstStyle/>
          <a:p>
            <a:pPr marL="114300" indent="0">
              <a:buNone/>
            </a:pPr>
            <a:r>
              <a:rPr lang="en-US" sz="2400" dirty="0" smtClean="0">
                <a:solidFill>
                  <a:schemeClr val="bg1"/>
                </a:solidFill>
              </a:rPr>
              <a:t>Both </a:t>
            </a:r>
            <a:r>
              <a:rPr lang="en-US" sz="2400" dirty="0" err="1">
                <a:solidFill>
                  <a:schemeClr val="bg1"/>
                </a:solidFill>
              </a:rPr>
              <a:t>Typha</a:t>
            </a:r>
            <a:r>
              <a:rPr lang="en-US" sz="2400" dirty="0">
                <a:solidFill>
                  <a:schemeClr val="bg1"/>
                </a:solidFill>
              </a:rPr>
              <a:t> X </a:t>
            </a:r>
            <a:r>
              <a:rPr lang="en-US" sz="2400" dirty="0" err="1">
                <a:solidFill>
                  <a:schemeClr val="bg1"/>
                </a:solidFill>
              </a:rPr>
              <a:t>glauca</a:t>
            </a:r>
            <a:r>
              <a:rPr lang="en-US" sz="2400" dirty="0">
                <a:solidFill>
                  <a:schemeClr val="bg1"/>
                </a:solidFill>
              </a:rPr>
              <a:t> and </a:t>
            </a:r>
            <a:r>
              <a:rPr lang="en-US" sz="2400" dirty="0" err="1">
                <a:solidFill>
                  <a:schemeClr val="bg1"/>
                </a:solidFill>
              </a:rPr>
              <a:t>Phragmites</a:t>
            </a:r>
            <a:r>
              <a:rPr lang="en-US" sz="2400" dirty="0">
                <a:solidFill>
                  <a:schemeClr val="bg1"/>
                </a:solidFill>
              </a:rPr>
              <a:t> </a:t>
            </a:r>
            <a:r>
              <a:rPr lang="en-US" sz="2400" dirty="0" err="1">
                <a:solidFill>
                  <a:schemeClr val="bg1"/>
                </a:solidFill>
              </a:rPr>
              <a:t>australis</a:t>
            </a:r>
            <a:r>
              <a:rPr lang="en-US" sz="2400" dirty="0">
                <a:solidFill>
                  <a:schemeClr val="bg1"/>
                </a:solidFill>
              </a:rPr>
              <a:t> grow in dense patches, or stands, in wetland areas. As the patch spreads it blocks out sunlight for other plants in the area forming what could be called a monoculture, which is an area where one species dominates.  In addition to space and light, </a:t>
            </a:r>
            <a:r>
              <a:rPr lang="en-US" sz="2400" dirty="0" err="1">
                <a:solidFill>
                  <a:schemeClr val="bg1"/>
                </a:solidFill>
              </a:rPr>
              <a:t>Typha</a:t>
            </a:r>
            <a:r>
              <a:rPr lang="en-US" sz="2400" dirty="0">
                <a:solidFill>
                  <a:schemeClr val="bg1"/>
                </a:solidFill>
              </a:rPr>
              <a:t> and </a:t>
            </a:r>
            <a:r>
              <a:rPr lang="en-US" sz="2400" dirty="0" err="1">
                <a:solidFill>
                  <a:schemeClr val="bg1"/>
                </a:solidFill>
              </a:rPr>
              <a:t>Phragmites</a:t>
            </a:r>
            <a:r>
              <a:rPr lang="en-US" sz="2400" dirty="0">
                <a:solidFill>
                  <a:schemeClr val="bg1"/>
                </a:solidFill>
              </a:rPr>
              <a:t> also monopolize nutrients that other organisms need to survive.  All of these resources can be called limiting factors, and these resources become more limited at higher population levels.  For example, ten individuals need more food, water, and other resources than one.  This is called density-dependence. </a:t>
            </a:r>
          </a:p>
        </p:txBody>
      </p:sp>
    </p:spTree>
    <p:extLst>
      <p:ext uri="{BB962C8B-B14F-4D97-AF65-F5344CB8AC3E}">
        <p14:creationId xmlns:p14="http://schemas.microsoft.com/office/powerpoint/2010/main" val="3196332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81000" y="2971800"/>
            <a:ext cx="8001000" cy="3352800"/>
          </a:xfrm>
          <a:solidFill>
            <a:schemeClr val="accent1"/>
          </a:solidFill>
        </p:spPr>
        <p:txBody>
          <a:bodyPr>
            <a:noAutofit/>
          </a:bodyPr>
          <a:lstStyle/>
          <a:p>
            <a:pPr marL="0" indent="0">
              <a:buNone/>
            </a:pPr>
            <a:endParaRPr lang="en-US" sz="3200" dirty="0" smtClean="0">
              <a:solidFill>
                <a:schemeClr val="bg1"/>
              </a:solidFill>
            </a:endParaRPr>
          </a:p>
          <a:p>
            <a:pPr marL="0" indent="0">
              <a:buNone/>
            </a:pPr>
            <a:endParaRPr lang="en-US" sz="3200" dirty="0">
              <a:solidFill>
                <a:schemeClr val="bg1"/>
              </a:solidFill>
            </a:endParaRPr>
          </a:p>
          <a:p>
            <a:pPr marL="0" indent="0">
              <a:buNone/>
            </a:pPr>
            <a:r>
              <a:rPr lang="en-US" sz="3200" dirty="0" smtClean="0">
                <a:solidFill>
                  <a:schemeClr val="bg1"/>
                </a:solidFill>
              </a:rPr>
              <a:t>In </a:t>
            </a:r>
            <a:r>
              <a:rPr lang="en-US" sz="3200" dirty="0">
                <a:solidFill>
                  <a:schemeClr val="bg1"/>
                </a:solidFill>
              </a:rPr>
              <a:t>this plot, a closer look would reveal that there are some plants at or just below the water’s surface that have managed to survive, but for how long?</a:t>
            </a:r>
          </a:p>
          <a:p>
            <a:endParaRPr lang="en-US" sz="3200" dirty="0">
              <a:solidFill>
                <a:schemeClr val="bg1"/>
              </a:solidFill>
            </a:endParaRPr>
          </a:p>
        </p:txBody>
      </p:sp>
      <p:pic>
        <p:nvPicPr>
          <p:cNvPr id="8194"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04800" y="228601"/>
            <a:ext cx="5080000" cy="3810000"/>
          </a:xfrm>
          <a:prstGeom prst="rect">
            <a:avLst/>
          </a:prstGeom>
          <a:solidFill>
            <a:schemeClr val="accent1"/>
          </a:solidFill>
          <a:ln>
            <a:noFill/>
          </a:ln>
          <a:effectLst/>
        </p:spPr>
      </p:pic>
    </p:spTree>
    <p:extLst>
      <p:ext uri="{BB962C8B-B14F-4D97-AF65-F5344CB8AC3E}">
        <p14:creationId xmlns:p14="http://schemas.microsoft.com/office/powerpoint/2010/main" val="16084648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81000"/>
            <a:ext cx="3657600" cy="5669280"/>
          </a:xfrm>
          <a:solidFill>
            <a:schemeClr val="accent1"/>
          </a:solidFill>
        </p:spPr>
        <p:txBody>
          <a:bodyPr>
            <a:normAutofit/>
          </a:bodyPr>
          <a:lstStyle/>
          <a:p>
            <a:pPr marL="114300" indent="0">
              <a:buNone/>
            </a:pPr>
            <a:r>
              <a:rPr lang="en-US" dirty="0" smtClean="0">
                <a:solidFill>
                  <a:schemeClr val="bg1"/>
                </a:solidFill>
              </a:rPr>
              <a:t>Most </a:t>
            </a:r>
            <a:r>
              <a:rPr lang="en-US" dirty="0">
                <a:solidFill>
                  <a:schemeClr val="bg1"/>
                </a:solidFill>
              </a:rPr>
              <a:t>park management officials and conservation biologists believe that an exotic invasive species like these cattails cause problems by displacing native species through competitive exclusion.  Some native species can even go locally extinct.  </a:t>
            </a:r>
          </a:p>
        </p:txBody>
      </p:sp>
      <p:pic>
        <p:nvPicPr>
          <p:cNvPr id="921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343400" y="381000"/>
            <a:ext cx="4365489" cy="3274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761096" y="4876800"/>
            <a:ext cx="4572000" cy="1815882"/>
          </a:xfrm>
          <a:prstGeom prst="rect">
            <a:avLst/>
          </a:prstGeom>
          <a:solidFill>
            <a:schemeClr val="accent2"/>
          </a:solidFill>
        </p:spPr>
        <p:txBody>
          <a:bodyPr>
            <a:spAutoFit/>
          </a:bodyPr>
          <a:lstStyle/>
          <a:p>
            <a:r>
              <a:rPr lang="en-US" sz="2800" dirty="0">
                <a:solidFill>
                  <a:schemeClr val="bg1"/>
                </a:solidFill>
              </a:rPr>
              <a:t>There is plenty of research going on to show how exotic invasive species replace native species in ecosystems. </a:t>
            </a:r>
          </a:p>
        </p:txBody>
      </p:sp>
    </p:spTree>
    <p:extLst>
      <p:ext uri="{BB962C8B-B14F-4D97-AF65-F5344CB8AC3E}">
        <p14:creationId xmlns:p14="http://schemas.microsoft.com/office/powerpoint/2010/main" val="2758136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3875" y="0"/>
            <a:ext cx="4810125" cy="360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8677" y="3514583"/>
            <a:ext cx="4511675" cy="337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sz="half" idx="1"/>
          </p:nvPr>
        </p:nvSpPr>
        <p:spPr>
          <a:xfrm>
            <a:off x="304800" y="285750"/>
            <a:ext cx="4953000" cy="6172200"/>
          </a:xfrm>
          <a:solidFill>
            <a:schemeClr val="accent1"/>
          </a:solidFill>
        </p:spPr>
        <p:txBody>
          <a:bodyPr>
            <a:noAutofit/>
          </a:bodyPr>
          <a:lstStyle/>
          <a:p>
            <a:r>
              <a:rPr lang="en-US" sz="3200" dirty="0">
                <a:solidFill>
                  <a:schemeClr val="bg1"/>
                </a:solidFill>
              </a:rPr>
              <a:t>However, there are plants that are native in the Indiana Dunes pond system that form dense stands a lot like the exotic invaders! </a:t>
            </a:r>
          </a:p>
          <a:p>
            <a:r>
              <a:rPr lang="en-US" sz="3200" dirty="0" smtClean="0">
                <a:solidFill>
                  <a:schemeClr val="bg1"/>
                </a:solidFill>
              </a:rPr>
              <a:t>Examples </a:t>
            </a:r>
            <a:r>
              <a:rPr lang="en-US" sz="3200" dirty="0">
                <a:solidFill>
                  <a:schemeClr val="bg1"/>
                </a:solidFill>
              </a:rPr>
              <a:t>of native species that form resource depleting monocultures are </a:t>
            </a:r>
            <a:r>
              <a:rPr lang="en-US" sz="3200" i="1" dirty="0" err="1">
                <a:solidFill>
                  <a:schemeClr val="bg1"/>
                </a:solidFill>
              </a:rPr>
              <a:t>Cephalanthus</a:t>
            </a:r>
            <a:r>
              <a:rPr lang="en-US" sz="3200" i="1" dirty="0">
                <a:solidFill>
                  <a:schemeClr val="bg1"/>
                </a:solidFill>
              </a:rPr>
              <a:t> </a:t>
            </a:r>
            <a:r>
              <a:rPr lang="en-US" sz="3200" i="1" dirty="0" err="1">
                <a:solidFill>
                  <a:schemeClr val="bg1"/>
                </a:solidFill>
              </a:rPr>
              <a:t>occidentalis</a:t>
            </a:r>
            <a:r>
              <a:rPr lang="en-US" sz="3200" dirty="0">
                <a:solidFill>
                  <a:schemeClr val="bg1"/>
                </a:solidFill>
              </a:rPr>
              <a:t> </a:t>
            </a:r>
            <a:r>
              <a:rPr lang="en-US" sz="3200" dirty="0" smtClean="0">
                <a:solidFill>
                  <a:schemeClr val="bg1"/>
                </a:solidFill>
              </a:rPr>
              <a:t>and </a:t>
            </a:r>
            <a:r>
              <a:rPr lang="en-US" sz="3200" i="1" dirty="0" err="1">
                <a:solidFill>
                  <a:schemeClr val="bg1"/>
                </a:solidFill>
              </a:rPr>
              <a:t>Schoenoplectus</a:t>
            </a:r>
            <a:r>
              <a:rPr lang="en-US" sz="3200" i="1" dirty="0">
                <a:solidFill>
                  <a:schemeClr val="bg1"/>
                </a:solidFill>
              </a:rPr>
              <a:t> </a:t>
            </a:r>
            <a:r>
              <a:rPr lang="en-US" sz="3200" i="1" dirty="0" err="1" smtClean="0">
                <a:solidFill>
                  <a:schemeClr val="bg1"/>
                </a:solidFill>
              </a:rPr>
              <a:t>acutus</a:t>
            </a:r>
            <a:r>
              <a:rPr lang="en-US" sz="3200" i="1" dirty="0" smtClean="0">
                <a:solidFill>
                  <a:schemeClr val="bg1"/>
                </a:solidFill>
              </a:rPr>
              <a:t>.</a:t>
            </a:r>
            <a:endParaRPr lang="en-US" sz="3200" dirty="0">
              <a:solidFill>
                <a:schemeClr val="bg1"/>
              </a:solidFill>
            </a:endParaRPr>
          </a:p>
          <a:p>
            <a:endParaRPr lang="en-US" sz="3200" dirty="0">
              <a:solidFill>
                <a:schemeClr val="bg1"/>
              </a:solidFill>
            </a:endParaRPr>
          </a:p>
        </p:txBody>
      </p:sp>
    </p:spTree>
    <p:extLst>
      <p:ext uri="{BB962C8B-B14F-4D97-AF65-F5344CB8AC3E}">
        <p14:creationId xmlns:p14="http://schemas.microsoft.com/office/powerpoint/2010/main" val="2032857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2590800"/>
            <a:ext cx="8229600" cy="3840163"/>
          </a:xfrm>
          <a:solidFill>
            <a:schemeClr val="accent1"/>
          </a:solidFill>
        </p:spPr>
        <p:txBody>
          <a:bodyPr>
            <a:normAutofit/>
          </a:bodyPr>
          <a:lstStyle/>
          <a:p>
            <a:pPr marL="0" indent="0">
              <a:buNone/>
            </a:pPr>
            <a:endParaRPr lang="en-US" sz="3200" dirty="0" smtClean="0">
              <a:solidFill>
                <a:schemeClr val="bg1"/>
              </a:solidFill>
            </a:endParaRPr>
          </a:p>
          <a:p>
            <a:pPr marL="0" indent="0">
              <a:buNone/>
            </a:pPr>
            <a:endParaRPr lang="en-US" sz="3200" dirty="0">
              <a:solidFill>
                <a:schemeClr val="bg1"/>
              </a:solidFill>
            </a:endParaRPr>
          </a:p>
          <a:p>
            <a:pPr marL="0" indent="0">
              <a:buNone/>
            </a:pPr>
            <a:r>
              <a:rPr lang="en-US" sz="3200" dirty="0" smtClean="0">
                <a:solidFill>
                  <a:schemeClr val="bg1"/>
                </a:solidFill>
              </a:rPr>
              <a:t>This </a:t>
            </a:r>
            <a:r>
              <a:rPr lang="en-US" sz="3200" dirty="0">
                <a:solidFill>
                  <a:schemeClr val="bg1"/>
                </a:solidFill>
              </a:rPr>
              <a:t>is </a:t>
            </a:r>
            <a:r>
              <a:rPr lang="en-US" sz="3200" dirty="0" err="1">
                <a:solidFill>
                  <a:schemeClr val="bg1"/>
                </a:solidFill>
              </a:rPr>
              <a:t>Cephalanthus</a:t>
            </a:r>
            <a:r>
              <a:rPr lang="en-US" sz="3200" dirty="0">
                <a:solidFill>
                  <a:schemeClr val="bg1"/>
                </a:solidFill>
              </a:rPr>
              <a:t> </a:t>
            </a:r>
            <a:r>
              <a:rPr lang="en-US" sz="3200" dirty="0" err="1">
                <a:solidFill>
                  <a:schemeClr val="bg1"/>
                </a:solidFill>
              </a:rPr>
              <a:t>occidentalis</a:t>
            </a:r>
            <a:r>
              <a:rPr lang="en-US" sz="3200" dirty="0">
                <a:solidFill>
                  <a:schemeClr val="bg1"/>
                </a:solidFill>
              </a:rPr>
              <a:t>, known as buttonbush. It gets its name from these button-like flowers. Buttonbush is a native plant that forms dense patches in the wetlands of the Indiana Dunes too!</a:t>
            </a:r>
          </a:p>
          <a:p>
            <a:endParaRPr lang="en-US" sz="3200" dirty="0">
              <a:solidFill>
                <a:schemeClr val="bg1"/>
              </a:solidFill>
            </a:endParaRPr>
          </a:p>
        </p:txBody>
      </p:sp>
      <p:pic>
        <p:nvPicPr>
          <p:cNvPr id="10242"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057400" y="152400"/>
            <a:ext cx="4813737" cy="3605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6279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3400" y="381000"/>
            <a:ext cx="7924800" cy="2362200"/>
          </a:xfrm>
          <a:solidFill>
            <a:schemeClr val="accent1"/>
          </a:solidFill>
        </p:spPr>
        <p:txBody>
          <a:bodyPr>
            <a:normAutofit fontScale="92500"/>
          </a:bodyPr>
          <a:lstStyle/>
          <a:p>
            <a:pPr marL="0" indent="0">
              <a:buNone/>
            </a:pPr>
            <a:r>
              <a:rPr lang="en-US" sz="3600" dirty="0" err="1" smtClean="0">
                <a:solidFill>
                  <a:schemeClr val="bg1"/>
                </a:solidFill>
              </a:rPr>
              <a:t>Schoenoplectus</a:t>
            </a:r>
            <a:r>
              <a:rPr lang="en-US" sz="3600" dirty="0" smtClean="0">
                <a:solidFill>
                  <a:schemeClr val="bg1"/>
                </a:solidFill>
              </a:rPr>
              <a:t> </a:t>
            </a:r>
            <a:r>
              <a:rPr lang="en-US" sz="3600" dirty="0" err="1">
                <a:solidFill>
                  <a:schemeClr val="bg1"/>
                </a:solidFill>
              </a:rPr>
              <a:t>acutus</a:t>
            </a:r>
            <a:r>
              <a:rPr lang="en-US" sz="3600" dirty="0">
                <a:solidFill>
                  <a:schemeClr val="bg1"/>
                </a:solidFill>
              </a:rPr>
              <a:t>, or </a:t>
            </a:r>
            <a:r>
              <a:rPr lang="en-US" sz="3600" dirty="0" err="1">
                <a:solidFill>
                  <a:schemeClr val="bg1"/>
                </a:solidFill>
              </a:rPr>
              <a:t>hardstem</a:t>
            </a:r>
            <a:r>
              <a:rPr lang="en-US" sz="3600" dirty="0">
                <a:solidFill>
                  <a:schemeClr val="bg1"/>
                </a:solidFill>
              </a:rPr>
              <a:t> bulrush, is another native species growing in these dense stands and shading out sunlight from the plants beneath. </a:t>
            </a:r>
          </a:p>
          <a:p>
            <a:endParaRPr lang="en-US" sz="3600" dirty="0">
              <a:solidFill>
                <a:schemeClr val="bg1"/>
              </a:solidFill>
            </a:endParaRPr>
          </a:p>
        </p:txBody>
      </p:sp>
      <p:pic>
        <p:nvPicPr>
          <p:cNvPr id="1126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2057400" y="2590800"/>
            <a:ext cx="4511523" cy="3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37080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E:\Lee\Video Equivalants\stills for video\OtherResearchers.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800600" y="914400"/>
            <a:ext cx="4040188" cy="304972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sz="quarter" idx="4"/>
          </p:nvPr>
        </p:nvSpPr>
        <p:spPr>
          <a:xfrm>
            <a:off x="441515" y="228600"/>
            <a:ext cx="3901885" cy="4800600"/>
          </a:xfrm>
          <a:solidFill>
            <a:schemeClr val="accent1"/>
          </a:solidFill>
        </p:spPr>
        <p:txBody>
          <a:bodyPr>
            <a:noAutofit/>
          </a:bodyPr>
          <a:lstStyle/>
          <a:p>
            <a:pPr marL="0" indent="0">
              <a:buNone/>
            </a:pPr>
            <a:r>
              <a:rPr lang="en-US" sz="2800" dirty="0" smtClean="0">
                <a:solidFill>
                  <a:schemeClr val="bg1"/>
                </a:solidFill>
              </a:rPr>
              <a:t>Why </a:t>
            </a:r>
            <a:r>
              <a:rPr lang="en-US" sz="2800" dirty="0">
                <a:solidFill>
                  <a:schemeClr val="bg1"/>
                </a:solidFill>
              </a:rPr>
              <a:t>aren't park managers worried about these species taking over wetlands too? Though they form dense patches, buttonbush and bulrush don't reproduce or spread as rapidly as an invasive species so the patches are smaller and fewer.  </a:t>
            </a:r>
          </a:p>
        </p:txBody>
      </p:sp>
      <p:sp>
        <p:nvSpPr>
          <p:cNvPr id="8" name="Rectangle 7"/>
          <p:cNvSpPr/>
          <p:nvPr/>
        </p:nvSpPr>
        <p:spPr>
          <a:xfrm>
            <a:off x="251346" y="5029200"/>
            <a:ext cx="8229600" cy="1384995"/>
          </a:xfrm>
          <a:prstGeom prst="rect">
            <a:avLst/>
          </a:prstGeom>
          <a:solidFill>
            <a:schemeClr val="accent2"/>
          </a:solidFill>
        </p:spPr>
        <p:txBody>
          <a:bodyPr wrap="square">
            <a:spAutoFit/>
          </a:bodyPr>
          <a:lstStyle/>
          <a:p>
            <a:r>
              <a:rPr lang="en-US" sz="2800" dirty="0">
                <a:solidFill>
                  <a:schemeClr val="bg1"/>
                </a:solidFill>
              </a:rPr>
              <a:t>Even so, these dense patches do seem to have a way of taking over the resources of an area and don’t seem to let much of anything else grow there. </a:t>
            </a:r>
          </a:p>
        </p:txBody>
      </p:sp>
    </p:spTree>
    <p:extLst>
      <p:ext uri="{BB962C8B-B14F-4D97-AF65-F5344CB8AC3E}">
        <p14:creationId xmlns:p14="http://schemas.microsoft.com/office/powerpoint/2010/main" val="4211346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2" y="4406900"/>
            <a:ext cx="8040687" cy="1362075"/>
          </a:xfrm>
        </p:spPr>
        <p:txBody>
          <a:bodyPr/>
          <a:lstStyle/>
          <a:p>
            <a:r>
              <a:rPr lang="en-US" dirty="0" smtClean="0"/>
              <a:t>The Problem with Exotic Species</a:t>
            </a:r>
            <a:endParaRPr lang="en-US" dirty="0"/>
          </a:p>
        </p:txBody>
      </p:sp>
      <p:sp>
        <p:nvSpPr>
          <p:cNvPr id="5" name="Text Placeholder 4"/>
          <p:cNvSpPr>
            <a:spLocks noGrp="1"/>
          </p:cNvSpPr>
          <p:nvPr>
            <p:ph type="body" idx="1"/>
          </p:nvPr>
        </p:nvSpPr>
        <p:spPr/>
        <p:txBody>
          <a:bodyPr>
            <a:normAutofit/>
          </a:bodyPr>
          <a:lstStyle/>
          <a:p>
            <a:r>
              <a:rPr lang="en-US" sz="2400" dirty="0" smtClean="0"/>
              <a:t>Part I:</a:t>
            </a:r>
            <a:endParaRPr lang="en-US" sz="2400" dirty="0"/>
          </a:p>
        </p:txBody>
      </p:sp>
      <p:pic>
        <p:nvPicPr>
          <p:cNvPr id="1026" name="Picture 2" descr="Typha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720843"/>
            <a:ext cx="4343400" cy="3452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8932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457200" y="152400"/>
            <a:ext cx="4038600" cy="6477000"/>
          </a:xfrm>
          <a:solidFill>
            <a:schemeClr val="accent1"/>
          </a:solidFill>
        </p:spPr>
        <p:txBody>
          <a:bodyPr>
            <a:noAutofit/>
          </a:bodyPr>
          <a:lstStyle/>
          <a:p>
            <a:pPr marL="0" indent="0">
              <a:buNone/>
            </a:pPr>
            <a:r>
              <a:rPr lang="en-US" sz="3200" dirty="0">
                <a:solidFill>
                  <a:schemeClr val="bg1"/>
                </a:solidFill>
              </a:rPr>
              <a:t>So why doesn’t anyone want to chop these down?  If native species can form dense stands that deplete the community of limited resources just like exotic species, why do we try to destroy the exotic species but not the native species? Aren’t the native species just as bad?</a:t>
            </a:r>
          </a:p>
          <a:p>
            <a:endParaRPr lang="en-US" sz="3200" dirty="0">
              <a:solidFill>
                <a:schemeClr val="bg1"/>
              </a:solidFill>
            </a:endParaRPr>
          </a:p>
        </p:txBody>
      </p:sp>
      <p:pic>
        <p:nvPicPr>
          <p:cNvPr id="13314" name="Picture 2" descr="I:\DSC00159.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381000"/>
            <a:ext cx="4038600" cy="3028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29410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09600" y="609600"/>
            <a:ext cx="34544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sz="half" idx="2"/>
          </p:nvPr>
        </p:nvSpPr>
        <p:spPr>
          <a:xfrm>
            <a:off x="4343400" y="304800"/>
            <a:ext cx="4038600" cy="3352800"/>
          </a:xfrm>
          <a:solidFill>
            <a:schemeClr val="accent1"/>
          </a:solidFill>
        </p:spPr>
        <p:txBody>
          <a:bodyPr>
            <a:normAutofit lnSpcReduction="10000"/>
          </a:bodyPr>
          <a:lstStyle/>
          <a:p>
            <a:pPr marL="0" indent="0">
              <a:buNone/>
            </a:pPr>
            <a:r>
              <a:rPr lang="en-US" dirty="0" smtClean="0">
                <a:solidFill>
                  <a:schemeClr val="bg1"/>
                </a:solidFill>
              </a:rPr>
              <a:t>To </a:t>
            </a:r>
            <a:r>
              <a:rPr lang="en-US" dirty="0">
                <a:solidFill>
                  <a:schemeClr val="bg1"/>
                </a:solidFill>
              </a:rPr>
              <a:t>find out, Lee Stevens a student at Brown University in Providence, RI majoring in Biology, traveled to Indiana Dunes National Lakeshore during the summer between her junior and senior years. </a:t>
            </a:r>
          </a:p>
        </p:txBody>
      </p:sp>
      <p:sp>
        <p:nvSpPr>
          <p:cNvPr id="5" name="Rectangle 4"/>
          <p:cNvSpPr/>
          <p:nvPr/>
        </p:nvSpPr>
        <p:spPr>
          <a:xfrm>
            <a:off x="152400" y="3530052"/>
            <a:ext cx="8382000" cy="2677656"/>
          </a:xfrm>
          <a:prstGeom prst="rect">
            <a:avLst/>
          </a:prstGeom>
          <a:solidFill>
            <a:schemeClr val="accent2"/>
          </a:solidFill>
        </p:spPr>
        <p:txBody>
          <a:bodyPr wrap="square">
            <a:spAutoFit/>
          </a:bodyPr>
          <a:lstStyle/>
          <a:p>
            <a:r>
              <a:rPr lang="en-US" sz="2800" dirty="0">
                <a:solidFill>
                  <a:schemeClr val="bg1"/>
                </a:solidFill>
              </a:rPr>
              <a:t>Lee designed her research around comparing the effects of the exotic species and the native species we've just learned about on their immediate environments in the Miller Woods pond system </a:t>
            </a:r>
            <a:r>
              <a:rPr lang="en-US" sz="2800" dirty="0" smtClean="0">
                <a:solidFill>
                  <a:schemeClr val="bg1"/>
                </a:solidFill>
              </a:rPr>
              <a:t>, and </a:t>
            </a:r>
            <a:r>
              <a:rPr lang="en-US" sz="2800" dirty="0">
                <a:solidFill>
                  <a:schemeClr val="bg1"/>
                </a:solidFill>
              </a:rPr>
              <a:t>the plants that live in them to provide a better understanding about the way local species extinctions are caused by </a:t>
            </a:r>
            <a:r>
              <a:rPr lang="en-US" sz="2800" dirty="0" err="1">
                <a:solidFill>
                  <a:schemeClr val="bg1"/>
                </a:solidFill>
              </a:rPr>
              <a:t>invasives</a:t>
            </a:r>
            <a:r>
              <a:rPr lang="en-US" sz="2800" dirty="0">
                <a:solidFill>
                  <a:schemeClr val="bg1"/>
                </a:solidFill>
              </a:rPr>
              <a:t>. </a:t>
            </a:r>
          </a:p>
        </p:txBody>
      </p:sp>
    </p:spTree>
    <p:extLst>
      <p:ext uri="{BB962C8B-B14F-4D97-AF65-F5344CB8AC3E}">
        <p14:creationId xmlns:p14="http://schemas.microsoft.com/office/powerpoint/2010/main" val="2830949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3810000" y="304800"/>
            <a:ext cx="4876800" cy="5693866"/>
          </a:xfrm>
          <a:prstGeom prst="rect">
            <a:avLst/>
          </a:prstGeom>
          <a:solidFill>
            <a:schemeClr val="accent1"/>
          </a:solidFill>
        </p:spPr>
        <p:txBody>
          <a:bodyPr wrap="square">
            <a:spAutoFit/>
          </a:bodyPr>
          <a:lstStyle/>
          <a:p>
            <a:r>
              <a:rPr lang="en-US" dirty="0">
                <a:solidFill>
                  <a:schemeClr val="bg1"/>
                </a:solidFill>
              </a:rPr>
              <a:t>The Miller Woods ponds are a valuable place for research because we have accumulated a lot of information about them from research over the years. For example, we know exactly which species were growing in some of these ponds over thirty years ago! This amount of available data is why many scientists, like Lee, choose to do research here.</a:t>
            </a:r>
          </a:p>
        </p:txBody>
      </p:sp>
      <p:pic>
        <p:nvPicPr>
          <p:cNvPr id="2355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81000" y="1524000"/>
            <a:ext cx="3657600" cy="2724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71172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3400" y="304800"/>
            <a:ext cx="7848600" cy="4590288"/>
          </a:xfrm>
          <a:solidFill>
            <a:schemeClr val="accent1"/>
          </a:solidFill>
        </p:spPr>
        <p:txBody>
          <a:bodyPr>
            <a:normAutofit/>
          </a:bodyPr>
          <a:lstStyle/>
          <a:p>
            <a:pPr marL="114300" indent="0">
              <a:buNone/>
            </a:pPr>
            <a:r>
              <a:rPr lang="en-US" dirty="0" smtClean="0">
                <a:solidFill>
                  <a:schemeClr val="bg1"/>
                </a:solidFill>
              </a:rPr>
              <a:t>The </a:t>
            </a:r>
            <a:r>
              <a:rPr lang="en-US" dirty="0">
                <a:solidFill>
                  <a:schemeClr val="bg1"/>
                </a:solidFill>
              </a:rPr>
              <a:t>Miller Woods are home to 150 ponds that are the last remnants of a once- extensive pond system.  The ponds formed in rows as Lake Michigan receded to the North after glaciers started melting 15,000 years ago. </a:t>
            </a:r>
          </a:p>
          <a:p>
            <a:endParaRPr lang="en-US" dirty="0">
              <a:solidFill>
                <a:schemeClr val="bg1"/>
              </a:solidFill>
            </a:endParaRPr>
          </a:p>
        </p:txBody>
      </p:sp>
      <p:pic>
        <p:nvPicPr>
          <p:cNvPr id="15362"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2743200" y="2057400"/>
            <a:ext cx="5181600" cy="4531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86971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28600"/>
            <a:ext cx="3657600" cy="5897880"/>
          </a:xfrm>
          <a:solidFill>
            <a:schemeClr val="accent1"/>
          </a:solidFill>
        </p:spPr>
        <p:txBody>
          <a:bodyPr>
            <a:noAutofit/>
          </a:bodyPr>
          <a:lstStyle/>
          <a:p>
            <a:pPr marL="114300" indent="0">
              <a:buNone/>
            </a:pPr>
            <a:r>
              <a:rPr lang="en-US" sz="3200" dirty="0" smtClean="0">
                <a:solidFill>
                  <a:schemeClr val="bg1"/>
                </a:solidFill>
              </a:rPr>
              <a:t>Although </a:t>
            </a:r>
            <a:r>
              <a:rPr lang="en-US" sz="3200" dirty="0">
                <a:solidFill>
                  <a:schemeClr val="bg1"/>
                </a:solidFill>
              </a:rPr>
              <a:t>ecologists like Henry Cowles  reported upwards of 50 rows of ponds in the area in the early 1900s, only a few remain today with the rest having been taken over by industry and housing. </a:t>
            </a:r>
          </a:p>
          <a:p>
            <a:endParaRPr lang="en-US" sz="3200" dirty="0">
              <a:solidFill>
                <a:schemeClr val="bg1"/>
              </a:solidFill>
            </a:endParaRPr>
          </a:p>
        </p:txBody>
      </p:sp>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3962400"/>
            <a:ext cx="3449198"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4419600" y="228600"/>
            <a:ext cx="2667000" cy="433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041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800" y="13648"/>
            <a:ext cx="4495800" cy="1162050"/>
          </a:xfrm>
        </p:spPr>
        <p:txBody>
          <a:bodyPr>
            <a:normAutofit/>
          </a:bodyPr>
          <a:lstStyle/>
          <a:p>
            <a:r>
              <a:rPr lang="en-US" sz="2800" dirty="0" smtClean="0"/>
              <a:t>The Problem with Exotic Species</a:t>
            </a:r>
            <a:endParaRPr lang="en-US" sz="2800" dirty="0"/>
          </a:p>
        </p:txBody>
      </p:sp>
      <p:sp>
        <p:nvSpPr>
          <p:cNvPr id="5" name="Text Placeholder 4"/>
          <p:cNvSpPr>
            <a:spLocks noGrp="1"/>
          </p:cNvSpPr>
          <p:nvPr>
            <p:ph type="body" sz="half" idx="2"/>
          </p:nvPr>
        </p:nvSpPr>
        <p:spPr>
          <a:xfrm>
            <a:off x="0" y="4493524"/>
            <a:ext cx="8339919" cy="2364476"/>
          </a:xfrm>
          <a:solidFill>
            <a:schemeClr val="accent1"/>
          </a:solidFill>
          <a:ln>
            <a:solidFill>
              <a:schemeClr val="tx2">
                <a:lumMod val="40000"/>
                <a:lumOff val="60000"/>
              </a:schemeClr>
            </a:solidFill>
          </a:ln>
        </p:spPr>
        <p:txBody>
          <a:bodyPr>
            <a:noAutofit/>
          </a:bodyPr>
          <a:lstStyle/>
          <a:p>
            <a:r>
              <a:rPr lang="en-US" sz="2800" dirty="0">
                <a:solidFill>
                  <a:schemeClr val="bg1"/>
                </a:solidFill>
              </a:rPr>
              <a:t>According to the Environmental Protection Agency exotic species are non-native plants or animals deliberately or accidentally introduced into a new habitat outside of the habitats where they evolved. </a:t>
            </a:r>
          </a:p>
        </p:txBody>
      </p:sp>
      <p:pic>
        <p:nvPicPr>
          <p:cNvPr id="18436" name="Picture 4" descr="E:\Lee\Video Equivalants\stills for video\Inside buttonbush.JPG"/>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838200"/>
            <a:ext cx="5029200"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2768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E:\Lee\Video Equivalants\stills for video\Phragmites3.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572000" y="152400"/>
            <a:ext cx="4429745" cy="3318537"/>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sz="half" idx="2"/>
          </p:nvPr>
        </p:nvSpPr>
        <p:spPr>
          <a:xfrm>
            <a:off x="228600" y="381000"/>
            <a:ext cx="4038600" cy="4114800"/>
          </a:xfrm>
          <a:solidFill>
            <a:schemeClr val="accent1"/>
          </a:solidFill>
          <a:ln>
            <a:solidFill>
              <a:schemeClr val="tx2">
                <a:lumMod val="40000"/>
                <a:lumOff val="60000"/>
              </a:schemeClr>
            </a:solidFill>
          </a:ln>
        </p:spPr>
        <p:txBody>
          <a:bodyPr>
            <a:noAutofit/>
          </a:bodyPr>
          <a:lstStyle/>
          <a:p>
            <a:pPr marL="0" indent="0">
              <a:buNone/>
            </a:pPr>
            <a:r>
              <a:rPr lang="en-US" sz="3200" dirty="0">
                <a:solidFill>
                  <a:schemeClr val="bg1"/>
                </a:solidFill>
              </a:rPr>
              <a:t>Exotic species plants, also called alien, introduced, or non-indigenous species are thought to be a leading cause of biodiversity loss in many aquatic ecosystems. </a:t>
            </a:r>
          </a:p>
        </p:txBody>
      </p:sp>
      <p:sp>
        <p:nvSpPr>
          <p:cNvPr id="7" name="TextBox 6"/>
          <p:cNvSpPr txBox="1"/>
          <p:nvPr/>
        </p:nvSpPr>
        <p:spPr>
          <a:xfrm>
            <a:off x="152400" y="4795896"/>
            <a:ext cx="8305800" cy="2062103"/>
          </a:xfrm>
          <a:prstGeom prst="rect">
            <a:avLst/>
          </a:prstGeom>
          <a:solidFill>
            <a:schemeClr val="accent2"/>
          </a:solidFill>
        </p:spPr>
        <p:txBody>
          <a:bodyPr wrap="square" rtlCol="0">
            <a:spAutoFit/>
          </a:bodyPr>
          <a:lstStyle/>
          <a:p>
            <a:r>
              <a:rPr lang="en-US" sz="3200" dirty="0">
                <a:solidFill>
                  <a:schemeClr val="bg1"/>
                </a:solidFill>
              </a:rPr>
              <a:t>Once introduced to a new habitat, exotic species are able to reproduce and survive often unhindered by competitors or predators. </a:t>
            </a:r>
          </a:p>
          <a:p>
            <a:endParaRPr lang="en-US" sz="3200" dirty="0">
              <a:solidFill>
                <a:schemeClr val="bg1"/>
              </a:solidFill>
            </a:endParaRPr>
          </a:p>
        </p:txBody>
      </p:sp>
    </p:spTree>
    <p:extLst>
      <p:ext uri="{BB962C8B-B14F-4D97-AF65-F5344CB8AC3E}">
        <p14:creationId xmlns:p14="http://schemas.microsoft.com/office/powerpoint/2010/main" val="2893050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The Problem with Exotic Species</a:t>
            </a:r>
            <a:endParaRPr lang="en-US" dirty="0"/>
          </a:p>
        </p:txBody>
      </p:sp>
      <p:sp>
        <p:nvSpPr>
          <p:cNvPr id="3" name="Content Placeholder 2"/>
          <p:cNvSpPr>
            <a:spLocks noGrp="1"/>
          </p:cNvSpPr>
          <p:nvPr>
            <p:ph sz="half" idx="1"/>
          </p:nvPr>
        </p:nvSpPr>
        <p:spPr>
          <a:xfrm>
            <a:off x="457200" y="1447800"/>
            <a:ext cx="8153400" cy="4525963"/>
          </a:xfrm>
          <a:solidFill>
            <a:schemeClr val="accent1"/>
          </a:solidFill>
        </p:spPr>
        <p:txBody>
          <a:bodyPr>
            <a:normAutofit/>
          </a:bodyPr>
          <a:lstStyle/>
          <a:p>
            <a:pPr marL="0" indent="0">
              <a:buNone/>
            </a:pPr>
            <a:r>
              <a:rPr lang="en-US" sz="3200" dirty="0" smtClean="0">
                <a:solidFill>
                  <a:schemeClr val="bg1"/>
                </a:solidFill>
              </a:rPr>
              <a:t>This is </a:t>
            </a:r>
            <a:r>
              <a:rPr lang="en-US" sz="3200" dirty="0" err="1" smtClean="0">
                <a:solidFill>
                  <a:schemeClr val="bg1"/>
                </a:solidFill>
              </a:rPr>
              <a:t>Typha</a:t>
            </a:r>
            <a:r>
              <a:rPr lang="en-US" sz="3200" dirty="0" smtClean="0">
                <a:solidFill>
                  <a:schemeClr val="bg1"/>
                </a:solidFill>
              </a:rPr>
              <a:t> x </a:t>
            </a:r>
            <a:r>
              <a:rPr lang="en-US" sz="3200" dirty="0" err="1" smtClean="0">
                <a:solidFill>
                  <a:schemeClr val="bg1"/>
                </a:solidFill>
              </a:rPr>
              <a:t>glauca</a:t>
            </a:r>
            <a:r>
              <a:rPr lang="en-US" sz="3200" dirty="0" smtClean="0">
                <a:solidFill>
                  <a:schemeClr val="bg1"/>
                </a:solidFill>
              </a:rPr>
              <a:t> </a:t>
            </a:r>
            <a:r>
              <a:rPr lang="en-US" sz="3200" dirty="0" smtClean="0">
                <a:solidFill>
                  <a:schemeClr val="bg1"/>
                </a:solidFill>
              </a:rPr>
              <a:t>also </a:t>
            </a:r>
            <a:r>
              <a:rPr lang="en-US" sz="3200" dirty="0" smtClean="0">
                <a:solidFill>
                  <a:schemeClr val="bg1"/>
                </a:solidFill>
              </a:rPr>
              <a:t>known as a cattail, which is an exotic invasive species in the Indiana Dunes, and one of the species Lee was interested in studying. </a:t>
            </a:r>
            <a:endParaRPr lang="en-US" sz="3200" dirty="0">
              <a:solidFill>
                <a:schemeClr val="bg1"/>
              </a:solidFill>
            </a:endParaRPr>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419600" y="3505200"/>
            <a:ext cx="3293895" cy="2474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6814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3050"/>
            <a:ext cx="4038600" cy="1162050"/>
          </a:xfrm>
        </p:spPr>
        <p:txBody>
          <a:bodyPr>
            <a:noAutofit/>
          </a:bodyPr>
          <a:lstStyle/>
          <a:p>
            <a:r>
              <a:rPr lang="en-US" sz="3600" dirty="0"/>
              <a:t/>
            </a:r>
            <a:br>
              <a:rPr lang="en-US" sz="3600" dirty="0"/>
            </a:br>
            <a:r>
              <a:rPr lang="en-US" sz="3600" dirty="0" err="1"/>
              <a:t>Typha</a:t>
            </a:r>
            <a:r>
              <a:rPr lang="en-US" sz="3600" dirty="0"/>
              <a:t> </a:t>
            </a:r>
            <a:r>
              <a:rPr lang="en-US" sz="3600" dirty="0" err="1" smtClean="0"/>
              <a:t>angustifolia</a:t>
            </a:r>
            <a:r>
              <a:rPr lang="en-US" sz="3600" dirty="0" smtClean="0"/>
              <a:t> </a:t>
            </a:r>
            <a:r>
              <a:rPr lang="en-US" sz="3600" dirty="0" smtClean="0"/>
              <a:t/>
            </a:r>
            <a:br>
              <a:rPr lang="en-US" sz="3600" dirty="0" smtClean="0"/>
            </a:br>
            <a:endParaRPr lang="en-US" sz="3600" dirty="0"/>
          </a:p>
        </p:txBody>
      </p:sp>
      <p:sp>
        <p:nvSpPr>
          <p:cNvPr id="7" name="Text Placeholder 6"/>
          <p:cNvSpPr>
            <a:spLocks noGrp="1"/>
          </p:cNvSpPr>
          <p:nvPr>
            <p:ph type="body" sz="half" idx="2"/>
          </p:nvPr>
        </p:nvSpPr>
        <p:spPr>
          <a:xfrm>
            <a:off x="457200" y="1143000"/>
            <a:ext cx="3962400" cy="5105400"/>
          </a:xfrm>
          <a:solidFill>
            <a:schemeClr val="accent1"/>
          </a:solidFill>
        </p:spPr>
        <p:txBody>
          <a:bodyPr>
            <a:noAutofit/>
          </a:bodyPr>
          <a:lstStyle/>
          <a:p>
            <a:r>
              <a:rPr lang="en-US" sz="3600" dirty="0" err="1">
                <a:solidFill>
                  <a:schemeClr val="bg1"/>
                </a:solidFill>
              </a:rPr>
              <a:t>Typha</a:t>
            </a:r>
            <a:r>
              <a:rPr lang="en-US" sz="3600" dirty="0">
                <a:solidFill>
                  <a:schemeClr val="bg1"/>
                </a:solidFill>
              </a:rPr>
              <a:t> x </a:t>
            </a:r>
            <a:r>
              <a:rPr lang="en-US" sz="3600" dirty="0" err="1">
                <a:solidFill>
                  <a:schemeClr val="bg1"/>
                </a:solidFill>
              </a:rPr>
              <a:t>glauca</a:t>
            </a:r>
            <a:r>
              <a:rPr lang="en-US" sz="3600" dirty="0">
                <a:solidFill>
                  <a:schemeClr val="bg1"/>
                </a:solidFill>
              </a:rPr>
              <a:t> is actually a hybrid between two other species of </a:t>
            </a:r>
            <a:r>
              <a:rPr lang="en-US" sz="3600" dirty="0" smtClean="0">
                <a:solidFill>
                  <a:schemeClr val="bg1"/>
                </a:solidFill>
              </a:rPr>
              <a:t>cattail: this </a:t>
            </a:r>
            <a:r>
              <a:rPr lang="en-US" sz="3600" dirty="0" err="1" smtClean="0">
                <a:solidFill>
                  <a:schemeClr val="bg1"/>
                </a:solidFill>
              </a:rPr>
              <a:t>Typha</a:t>
            </a:r>
            <a:r>
              <a:rPr lang="en-US" sz="3600" dirty="0" smtClean="0">
                <a:solidFill>
                  <a:schemeClr val="bg1"/>
                </a:solidFill>
              </a:rPr>
              <a:t> </a:t>
            </a:r>
            <a:r>
              <a:rPr lang="en-US" sz="3600" dirty="0" err="1" smtClean="0">
                <a:solidFill>
                  <a:schemeClr val="bg1"/>
                </a:solidFill>
              </a:rPr>
              <a:t>angustifolia</a:t>
            </a:r>
            <a:r>
              <a:rPr lang="en-US" sz="3600" dirty="0" smtClean="0">
                <a:solidFill>
                  <a:schemeClr val="bg1"/>
                </a:solidFill>
              </a:rPr>
              <a:t> which is not native to the Indiana Dunes </a:t>
            </a:r>
            <a:r>
              <a:rPr lang="en-US" sz="3600" dirty="0">
                <a:solidFill>
                  <a:schemeClr val="bg1"/>
                </a:solidFill>
              </a:rPr>
              <a:t>and </a:t>
            </a:r>
            <a:r>
              <a:rPr lang="en-US" sz="3600" dirty="0" err="1">
                <a:solidFill>
                  <a:schemeClr val="bg1"/>
                </a:solidFill>
              </a:rPr>
              <a:t>Typha</a:t>
            </a:r>
            <a:r>
              <a:rPr lang="en-US" sz="3600" dirty="0">
                <a:solidFill>
                  <a:schemeClr val="bg1"/>
                </a:solidFill>
              </a:rPr>
              <a:t> </a:t>
            </a:r>
            <a:r>
              <a:rPr lang="en-US" sz="3600" dirty="0" err="1">
                <a:solidFill>
                  <a:schemeClr val="bg1"/>
                </a:solidFill>
              </a:rPr>
              <a:t>latifolia</a:t>
            </a:r>
            <a:endParaRPr lang="en-US" sz="3600" dirty="0">
              <a:solidFill>
                <a:schemeClr val="bg1"/>
              </a:solidFill>
            </a:endParaRPr>
          </a:p>
        </p:txBody>
      </p:sp>
      <p:pic>
        <p:nvPicPr>
          <p:cNvPr id="3075" name="Picture 3"/>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tretch>
            <a:fillRect/>
          </a:stretch>
        </p:blipFill>
        <p:spPr bwMode="auto">
          <a:xfrm>
            <a:off x="4800600" y="1066800"/>
            <a:ext cx="3323886"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1378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876800" y="304800"/>
            <a:ext cx="5181600" cy="1143000"/>
          </a:xfrm>
        </p:spPr>
        <p:txBody>
          <a:bodyPr>
            <a:normAutofit fontScale="90000"/>
          </a:bodyPr>
          <a:lstStyle/>
          <a:p>
            <a:r>
              <a:rPr lang="en-US" dirty="0" err="1"/>
              <a:t>Typha</a:t>
            </a:r>
            <a:r>
              <a:rPr lang="en-US" dirty="0"/>
              <a:t> </a:t>
            </a:r>
            <a:r>
              <a:rPr lang="en-US" dirty="0" err="1"/>
              <a:t>latifolia</a:t>
            </a:r>
            <a:r>
              <a:rPr lang="en-US" dirty="0"/>
              <a:t/>
            </a:r>
            <a:br>
              <a:rPr lang="en-US" dirty="0"/>
            </a:br>
            <a:endParaRPr lang="en-US" dirty="0"/>
          </a:p>
        </p:txBody>
      </p:sp>
      <p:pic>
        <p:nvPicPr>
          <p:cNvPr id="409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09600" y="914400"/>
            <a:ext cx="3885670" cy="5461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Content Placeholder 11"/>
          <p:cNvSpPr>
            <a:spLocks noGrp="1"/>
          </p:cNvSpPr>
          <p:nvPr>
            <p:ph sz="quarter" idx="4"/>
          </p:nvPr>
        </p:nvSpPr>
        <p:spPr>
          <a:xfrm>
            <a:off x="4572000" y="1524001"/>
            <a:ext cx="4041775" cy="2209800"/>
          </a:xfrm>
          <a:solidFill>
            <a:schemeClr val="accent1"/>
          </a:solidFill>
        </p:spPr>
        <p:txBody>
          <a:bodyPr>
            <a:normAutofit/>
          </a:bodyPr>
          <a:lstStyle/>
          <a:p>
            <a:r>
              <a:rPr lang="en-US" sz="4000" dirty="0" err="1" smtClean="0">
                <a:solidFill>
                  <a:schemeClr val="bg1"/>
                </a:solidFill>
              </a:rPr>
              <a:t>Typha</a:t>
            </a:r>
            <a:r>
              <a:rPr lang="en-US" sz="4000" dirty="0" smtClean="0">
                <a:solidFill>
                  <a:schemeClr val="bg1"/>
                </a:solidFill>
              </a:rPr>
              <a:t> </a:t>
            </a:r>
            <a:r>
              <a:rPr lang="en-US" sz="4000" dirty="0" err="1" smtClean="0">
                <a:solidFill>
                  <a:schemeClr val="bg1"/>
                </a:solidFill>
              </a:rPr>
              <a:t>latifolia</a:t>
            </a:r>
            <a:r>
              <a:rPr lang="en-US" sz="4000" dirty="0" smtClean="0">
                <a:solidFill>
                  <a:schemeClr val="bg1"/>
                </a:solidFill>
              </a:rPr>
              <a:t> is native to the Indiana </a:t>
            </a:r>
            <a:r>
              <a:rPr lang="en-US" sz="4000" dirty="0" smtClean="0">
                <a:solidFill>
                  <a:schemeClr val="bg1"/>
                </a:solidFill>
              </a:rPr>
              <a:t>Dunes. </a:t>
            </a:r>
            <a:endParaRPr lang="en-US" sz="4000" dirty="0">
              <a:solidFill>
                <a:schemeClr val="bg1"/>
              </a:solidFill>
            </a:endParaRPr>
          </a:p>
        </p:txBody>
      </p:sp>
    </p:spTree>
    <p:extLst>
      <p:ext uri="{BB962C8B-B14F-4D97-AF65-F5344CB8AC3E}">
        <p14:creationId xmlns:p14="http://schemas.microsoft.com/office/powerpoint/2010/main" val="1557962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457200"/>
            <a:ext cx="3008313" cy="1162050"/>
          </a:xfrm>
        </p:spPr>
        <p:txBody>
          <a:bodyPr>
            <a:normAutofit/>
          </a:bodyPr>
          <a:lstStyle/>
          <a:p>
            <a:r>
              <a:rPr lang="en-US" sz="3200" dirty="0" err="1" smtClean="0"/>
              <a:t>Typha</a:t>
            </a:r>
            <a:r>
              <a:rPr lang="en-US" sz="3200" dirty="0" smtClean="0"/>
              <a:t> x </a:t>
            </a:r>
            <a:r>
              <a:rPr lang="en-US" sz="3200" dirty="0" err="1" smtClean="0"/>
              <a:t>glauca</a:t>
            </a:r>
            <a:r>
              <a:rPr lang="en-US" sz="3200" dirty="0" smtClean="0"/>
              <a:t> </a:t>
            </a:r>
            <a:endParaRPr lang="en-US" sz="3200" dirty="0"/>
          </a:p>
        </p:txBody>
      </p:sp>
      <p:sp>
        <p:nvSpPr>
          <p:cNvPr id="9" name="Text Placeholder 8"/>
          <p:cNvSpPr>
            <a:spLocks noGrp="1"/>
          </p:cNvSpPr>
          <p:nvPr>
            <p:ph type="body" sz="half" idx="2"/>
          </p:nvPr>
        </p:nvSpPr>
        <p:spPr>
          <a:xfrm>
            <a:off x="3657600" y="762000"/>
            <a:ext cx="4343400" cy="5562600"/>
          </a:xfrm>
          <a:solidFill>
            <a:schemeClr val="accent1"/>
          </a:solidFill>
        </p:spPr>
        <p:txBody>
          <a:bodyPr>
            <a:noAutofit/>
          </a:bodyPr>
          <a:lstStyle/>
          <a:p>
            <a:r>
              <a:rPr lang="en-US" sz="3200" dirty="0" err="1" smtClean="0">
                <a:solidFill>
                  <a:schemeClr val="bg1"/>
                </a:solidFill>
              </a:rPr>
              <a:t>Typha</a:t>
            </a:r>
            <a:r>
              <a:rPr lang="en-US" sz="3200" dirty="0" smtClean="0">
                <a:solidFill>
                  <a:schemeClr val="bg1"/>
                </a:solidFill>
              </a:rPr>
              <a:t> x </a:t>
            </a:r>
            <a:r>
              <a:rPr lang="en-US" sz="3200" dirty="0" err="1" smtClean="0">
                <a:solidFill>
                  <a:schemeClr val="bg1"/>
                </a:solidFill>
              </a:rPr>
              <a:t>glauca</a:t>
            </a:r>
            <a:r>
              <a:rPr lang="en-US" sz="3200" dirty="0" smtClean="0">
                <a:solidFill>
                  <a:schemeClr val="bg1"/>
                </a:solidFill>
              </a:rPr>
              <a:t> is considered an invasive exotic species, meaning that not only was it not normally found here, but once introduced it disrupts the ecosystem by spreading aggressively with very few natural predators to hold it back. </a:t>
            </a:r>
            <a:endParaRPr lang="en-US" sz="3200" dirty="0">
              <a:solidFill>
                <a:schemeClr val="bg1"/>
              </a:solidFill>
            </a:endParaRPr>
          </a:p>
        </p:txBody>
      </p:sp>
      <p:pic>
        <p:nvPicPr>
          <p:cNvPr id="5122"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tretch>
            <a:fillRect/>
          </a:stretch>
        </p:blipFill>
        <p:spPr bwMode="auto">
          <a:xfrm>
            <a:off x="838200" y="1295400"/>
            <a:ext cx="2641601"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2239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57200" y="152400"/>
            <a:ext cx="7848600" cy="6705600"/>
          </a:xfrm>
          <a:solidFill>
            <a:schemeClr val="accent1"/>
          </a:solidFill>
        </p:spPr>
        <p:txBody>
          <a:bodyPr>
            <a:noAutofit/>
          </a:bodyPr>
          <a:lstStyle/>
          <a:p>
            <a:pPr lvl="0"/>
            <a:endParaRPr lang="en-US" sz="3200" dirty="0" smtClean="0">
              <a:solidFill>
                <a:schemeClr val="bg1"/>
              </a:solidFill>
            </a:endParaRPr>
          </a:p>
          <a:p>
            <a:pPr lvl="0"/>
            <a:endParaRPr lang="en-US" sz="3200" dirty="0">
              <a:solidFill>
                <a:schemeClr val="bg1"/>
              </a:solidFill>
            </a:endParaRPr>
          </a:p>
          <a:p>
            <a:pPr lvl="0"/>
            <a:endParaRPr lang="en-US" sz="3200" dirty="0" smtClean="0">
              <a:solidFill>
                <a:schemeClr val="bg1"/>
              </a:solidFill>
            </a:endParaRPr>
          </a:p>
          <a:p>
            <a:pPr lvl="0"/>
            <a:endParaRPr lang="en-US" sz="3200" dirty="0">
              <a:solidFill>
                <a:schemeClr val="bg1"/>
              </a:solidFill>
            </a:endParaRPr>
          </a:p>
          <a:p>
            <a:pPr lvl="0"/>
            <a:endParaRPr lang="en-US" sz="3200" dirty="0" smtClean="0">
              <a:solidFill>
                <a:schemeClr val="bg1"/>
              </a:solidFill>
            </a:endParaRPr>
          </a:p>
          <a:p>
            <a:pPr lvl="0"/>
            <a:endParaRPr lang="en-US" sz="3200" dirty="0">
              <a:solidFill>
                <a:schemeClr val="bg1"/>
              </a:solidFill>
            </a:endParaRPr>
          </a:p>
          <a:p>
            <a:pPr lvl="0"/>
            <a:r>
              <a:rPr lang="en-US" sz="3200" dirty="0" smtClean="0">
                <a:solidFill>
                  <a:schemeClr val="bg1"/>
                </a:solidFill>
              </a:rPr>
              <a:t>When </a:t>
            </a:r>
            <a:r>
              <a:rPr lang="en-US" sz="3200" dirty="0" err="1">
                <a:solidFill>
                  <a:schemeClr val="bg1"/>
                </a:solidFill>
              </a:rPr>
              <a:t>Typha</a:t>
            </a:r>
            <a:r>
              <a:rPr lang="en-US" sz="3200" dirty="0">
                <a:solidFill>
                  <a:schemeClr val="bg1"/>
                </a:solidFill>
              </a:rPr>
              <a:t> </a:t>
            </a:r>
            <a:r>
              <a:rPr lang="en-US" sz="3200" dirty="0" err="1">
                <a:solidFill>
                  <a:schemeClr val="bg1"/>
                </a:solidFill>
              </a:rPr>
              <a:t>angustifolia</a:t>
            </a:r>
            <a:r>
              <a:rPr lang="en-US" sz="3200" dirty="0">
                <a:solidFill>
                  <a:schemeClr val="bg1"/>
                </a:solidFill>
              </a:rPr>
              <a:t> arrived here to the ponds where </a:t>
            </a:r>
            <a:r>
              <a:rPr lang="en-US" sz="3200" dirty="0" err="1">
                <a:solidFill>
                  <a:schemeClr val="bg1"/>
                </a:solidFill>
              </a:rPr>
              <a:t>Typha</a:t>
            </a:r>
            <a:r>
              <a:rPr lang="en-US" sz="3200" dirty="0">
                <a:solidFill>
                  <a:schemeClr val="bg1"/>
                </a:solidFill>
              </a:rPr>
              <a:t> </a:t>
            </a:r>
            <a:r>
              <a:rPr lang="en-US" sz="3200" dirty="0" err="1">
                <a:solidFill>
                  <a:schemeClr val="bg1"/>
                </a:solidFill>
              </a:rPr>
              <a:t>latifolia</a:t>
            </a:r>
            <a:r>
              <a:rPr lang="en-US" sz="3200" dirty="0">
                <a:solidFill>
                  <a:schemeClr val="bg1"/>
                </a:solidFill>
              </a:rPr>
              <a:t> lived, the two cattails shared enough genetic material to interbreed, and a new hybrid was born, which is the cattail we see here. Armed with the traits from both parents. </a:t>
            </a:r>
          </a:p>
          <a:p>
            <a:endParaRPr lang="en-US" sz="1600" dirty="0">
              <a:solidFill>
                <a:schemeClr val="bg1"/>
              </a:solidFill>
            </a:endParaRPr>
          </a:p>
        </p:txBody>
      </p:sp>
      <p:pic>
        <p:nvPicPr>
          <p:cNvPr id="19458" name="Picture 2" descr="E:\Lee\Video Equivalants\stills for video\used\Typha1.gif"/>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2209800" y="228600"/>
            <a:ext cx="4461921"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24800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222</TotalTime>
  <Words>1068</Words>
  <Application>Microsoft Office PowerPoint</Application>
  <PresentationFormat>On-screen Show (4:3)</PresentationFormat>
  <Paragraphs>53</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Adjacency</vt:lpstr>
      <vt:lpstr>Are Exotic Plant  Invaders All That Bad?</vt:lpstr>
      <vt:lpstr>The Problem with Exotic Species</vt:lpstr>
      <vt:lpstr>The Problem with Exotic Species</vt:lpstr>
      <vt:lpstr>PowerPoint Presentation</vt:lpstr>
      <vt:lpstr>The Problem with Exotic Species</vt:lpstr>
      <vt:lpstr> Typha angustifolia  </vt:lpstr>
      <vt:lpstr>Typha latifolia </vt:lpstr>
      <vt:lpstr>Typha x glauca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Shouldn't We Do Something About This?</dc:title>
  <dc:creator> </dc:creator>
  <cp:lastModifiedBy> </cp:lastModifiedBy>
  <cp:revision>14</cp:revision>
  <dcterms:created xsi:type="dcterms:W3CDTF">2011-10-16T19:48:42Z</dcterms:created>
  <dcterms:modified xsi:type="dcterms:W3CDTF">2011-10-24T22:10:02Z</dcterms:modified>
</cp:coreProperties>
</file>