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8FC275-2209-4A6A-B290-C9537EC50514}"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FC275-2209-4A6A-B290-C9537EC50514}"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FC275-2209-4A6A-B290-C9537EC50514}"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8FC275-2209-4A6A-B290-C9537EC50514}"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8FC275-2209-4A6A-B290-C9537EC50514}" type="datetimeFigureOut">
              <a:rPr lang="en-US" smtClean="0"/>
              <a:t>10/24/2011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8FC275-2209-4A6A-B290-C9537EC50514}" type="datetimeFigureOut">
              <a:rPr lang="en-US" smtClean="0"/>
              <a:t>10/24/2011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FC275-2209-4A6A-B290-C9537EC50514}" type="datetimeFigureOut">
              <a:rPr lang="en-US" smtClean="0"/>
              <a:t>10/24/2011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FC275-2209-4A6A-B290-C9537EC50514}"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D222A-5290-462F-8202-DA78D1477EE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D8FC275-2209-4A6A-B290-C9537EC50514}" type="datetimeFigureOut">
              <a:rPr lang="en-US" smtClean="0"/>
              <a:t>10/24/2011</a:t>
            </a:fld>
            <a:endParaRPr lang="en-US"/>
          </a:p>
        </p:txBody>
      </p:sp>
      <p:sp>
        <p:nvSpPr>
          <p:cNvPr id="9" name="Slide Number Placeholder 8"/>
          <p:cNvSpPr>
            <a:spLocks noGrp="1"/>
          </p:cNvSpPr>
          <p:nvPr>
            <p:ph type="sldNum" sz="quarter" idx="11"/>
          </p:nvPr>
        </p:nvSpPr>
        <p:spPr/>
        <p:txBody>
          <a:bodyPr/>
          <a:lstStyle/>
          <a:p>
            <a:fld id="{E51D222A-5290-462F-8202-DA78D1477EE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FC275-2209-4A6A-B290-C9537EC50514}"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FC275-2209-4A6A-B290-C9537EC50514}"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D222A-5290-462F-8202-DA78D1477E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CB71359D-7889-4512-B120-2C3147F302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CB71359D-7889-4512-B120-2C3147F30201}"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DF80552-986D-447A-8D61-7BD54F05CEC2}" type="datetimeFigureOut">
              <a:rPr lang="en-US" smtClean="0">
                <a:solidFill>
                  <a:srgbClr val="DFDCB7"/>
                </a:solidFill>
              </a:rPr>
              <a:pPr/>
              <a:t>10/24/2011</a:t>
            </a:fld>
            <a:endParaRPr lang="en-US">
              <a:solidFill>
                <a:srgbClr val="DFDCB7"/>
              </a:solidFill>
            </a:endParaRPr>
          </a:p>
        </p:txBody>
      </p:sp>
      <p:sp>
        <p:nvSpPr>
          <p:cNvPr id="9" name="Slide Number Placeholder 8"/>
          <p:cNvSpPr>
            <a:spLocks noGrp="1"/>
          </p:cNvSpPr>
          <p:nvPr>
            <p:ph type="sldNum" sz="quarter" idx="11"/>
          </p:nvPr>
        </p:nvSpPr>
        <p:spPr/>
        <p:txBody>
          <a:bodyPr/>
          <a:lstStyle/>
          <a:p>
            <a:fld id="{CB71359D-7889-4512-B120-2C3147F30201}"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1D222A-5290-462F-8202-DA78D1477EE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D8FC275-2209-4A6A-B290-C9537EC50514}" type="datetimeFigureOut">
              <a:rPr lang="en-US" smtClean="0"/>
              <a:t>10/24/2011</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1D222A-5290-462F-8202-DA78D1477EE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D8FC275-2209-4A6A-B290-C9537EC50514}" type="datetimeFigureOut">
              <a:rPr lang="en-US" smtClean="0"/>
              <a:t>10/24/2011</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0825"/>
            <a:ext cx="7543800" cy="2593975"/>
          </a:xfrm>
        </p:spPr>
        <p:txBody>
          <a:bodyPr>
            <a:normAutofit fontScale="90000"/>
          </a:bodyPr>
          <a:lstStyle/>
          <a:p>
            <a:r>
              <a:rPr lang="en-US" dirty="0" smtClean="0"/>
              <a:t>Are Exotic Plant </a:t>
            </a:r>
            <a:br>
              <a:rPr lang="en-US" dirty="0" smtClean="0"/>
            </a:br>
            <a:r>
              <a:rPr lang="en-US" dirty="0" smtClean="0"/>
              <a:t>Invaders All That Bad?</a:t>
            </a:r>
            <a:endParaRPr lang="en-US" dirty="0"/>
          </a:p>
        </p:txBody>
      </p:sp>
      <p:sp>
        <p:nvSpPr>
          <p:cNvPr id="3" name="Subtitle 2"/>
          <p:cNvSpPr>
            <a:spLocks noGrp="1"/>
          </p:cNvSpPr>
          <p:nvPr>
            <p:ph type="subTitle" idx="1"/>
          </p:nvPr>
        </p:nvSpPr>
        <p:spPr/>
        <p:txBody>
          <a:bodyPr>
            <a:normAutofit/>
          </a:bodyPr>
          <a:lstStyle/>
          <a:p>
            <a:r>
              <a:rPr lang="en-US" b="1" dirty="0"/>
              <a:t>The Research Project: Exotics Verses Natives</a:t>
            </a:r>
            <a:endParaRPr lang="en-US" dirty="0"/>
          </a:p>
        </p:txBody>
      </p:sp>
      <p:sp>
        <p:nvSpPr>
          <p:cNvPr id="4" name="TextBox 3"/>
          <p:cNvSpPr txBox="1"/>
          <p:nvPr/>
        </p:nvSpPr>
        <p:spPr>
          <a:xfrm>
            <a:off x="762000" y="4114800"/>
            <a:ext cx="5334000" cy="369332"/>
          </a:xfrm>
          <a:prstGeom prst="rect">
            <a:avLst/>
          </a:prstGeom>
          <a:noFill/>
        </p:spPr>
        <p:txBody>
          <a:bodyPr wrap="square" rtlCol="0">
            <a:spAutoFit/>
          </a:bodyPr>
          <a:lstStyle/>
          <a:p>
            <a:r>
              <a:rPr lang="en-US" dirty="0" smtClean="0"/>
              <a:t>Part II</a:t>
            </a:r>
            <a:endParaRPr lang="en-US" dirty="0"/>
          </a:p>
        </p:txBody>
      </p:sp>
    </p:spTree>
    <p:extLst>
      <p:ext uri="{BB962C8B-B14F-4D97-AF65-F5344CB8AC3E}">
        <p14:creationId xmlns:p14="http://schemas.microsoft.com/office/powerpoint/2010/main" val="38883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696200" cy="5638800"/>
          </a:xfrm>
          <a:solidFill>
            <a:schemeClr val="accent1"/>
          </a:solidFill>
        </p:spPr>
        <p:txBody>
          <a:bodyPr>
            <a:noAutofit/>
          </a:bodyPr>
          <a:lstStyle/>
          <a:p>
            <a:pPr marL="114300" indent="0">
              <a:buNone/>
            </a:pPr>
            <a:r>
              <a:rPr lang="en-US" sz="3600" dirty="0" smtClean="0">
                <a:solidFill>
                  <a:schemeClr val="bg1"/>
                </a:solidFill>
              </a:rPr>
              <a:t>The </a:t>
            </a:r>
            <a:r>
              <a:rPr lang="en-US" sz="3600" dirty="0">
                <a:solidFill>
                  <a:schemeClr val="bg1"/>
                </a:solidFill>
              </a:rPr>
              <a:t>competitive exclusion principle tells us that when two species occupy the same niche, in the same habitat, at the same time, they will compete until one becomes locally extinct. After all, there are only a limited amount of resources like sunlight and nutrients available to go around, and if the invasive exotics aren’t sharing, someone’s going to suffer!</a:t>
            </a:r>
          </a:p>
          <a:p>
            <a:endParaRPr lang="en-US" sz="3600" dirty="0">
              <a:solidFill>
                <a:schemeClr val="bg1"/>
              </a:solidFill>
            </a:endParaRPr>
          </a:p>
        </p:txBody>
      </p:sp>
    </p:spTree>
    <p:extLst>
      <p:ext uri="{BB962C8B-B14F-4D97-AF65-F5344CB8AC3E}">
        <p14:creationId xmlns:p14="http://schemas.microsoft.com/office/powerpoint/2010/main" val="400219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620000" cy="4800600"/>
          </a:xfrm>
          <a:solidFill>
            <a:schemeClr val="accent2"/>
          </a:solidFill>
        </p:spPr>
        <p:txBody>
          <a:bodyPr>
            <a:normAutofit/>
          </a:bodyPr>
          <a:lstStyle/>
          <a:p>
            <a:pPr marL="114300" indent="0">
              <a:buNone/>
            </a:pPr>
            <a:r>
              <a:rPr lang="en-US" sz="3600" dirty="0" smtClean="0">
                <a:solidFill>
                  <a:schemeClr val="bg1"/>
                </a:solidFill>
              </a:rPr>
              <a:t>Lee wanted </a:t>
            </a:r>
            <a:r>
              <a:rPr lang="en-US" sz="3600" dirty="0">
                <a:solidFill>
                  <a:schemeClr val="bg1"/>
                </a:solidFill>
              </a:rPr>
              <a:t>to find out if these exotic "bad guys" were really all that bad. As you've already seen, some native species have similar effects on the ecological community; so Lee began to compare the two groups.</a:t>
            </a:r>
          </a:p>
          <a:p>
            <a:pPr marL="114300" indent="0">
              <a:buNone/>
            </a:pPr>
            <a:endParaRPr lang="en-US" sz="36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961" y="4114800"/>
            <a:ext cx="2560252"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47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620000" cy="4800600"/>
          </a:xfrm>
          <a:solidFill>
            <a:schemeClr val="accent1"/>
          </a:solidFill>
        </p:spPr>
        <p:txBody>
          <a:bodyPr>
            <a:normAutofit/>
          </a:bodyPr>
          <a:lstStyle/>
          <a:p>
            <a:pPr marL="114300" indent="0">
              <a:buNone/>
            </a:pPr>
            <a:r>
              <a:rPr lang="en-US" sz="3200" dirty="0" smtClean="0">
                <a:solidFill>
                  <a:schemeClr val="bg1"/>
                </a:solidFill>
              </a:rPr>
              <a:t>First</a:t>
            </a:r>
            <a:r>
              <a:rPr lang="en-US" sz="3200" dirty="0">
                <a:solidFill>
                  <a:schemeClr val="bg1"/>
                </a:solidFill>
              </a:rPr>
              <a:t>, she found ponds that had large patches of the target species. She marked out areas within these patches of equal size, called quadrats, and counted the varieties of other plant species that were found growing it to see if the invasive species caused a decrease in biodiversity.</a:t>
            </a:r>
          </a:p>
          <a:p>
            <a:endParaRPr lang="en-US" sz="32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382" y="4125621"/>
            <a:ext cx="297141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67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620000" cy="4800600"/>
          </a:xfrm>
          <a:solidFill>
            <a:schemeClr val="accent2"/>
          </a:solidFill>
        </p:spPr>
        <p:txBody>
          <a:bodyPr>
            <a:normAutofit/>
          </a:bodyPr>
          <a:lstStyle/>
          <a:p>
            <a:pPr marL="114300" indent="0">
              <a:buNone/>
            </a:pPr>
            <a:r>
              <a:rPr lang="en-US" sz="2800" dirty="0" smtClean="0">
                <a:solidFill>
                  <a:schemeClr val="bg1"/>
                </a:solidFill>
              </a:rPr>
              <a:t>Lee recorded </a:t>
            </a:r>
            <a:r>
              <a:rPr lang="en-US" sz="2800" dirty="0">
                <a:solidFill>
                  <a:schemeClr val="bg1"/>
                </a:solidFill>
              </a:rPr>
              <a:t>the quality of health of some species to see if buttonbush, bulrush, cattails, or common reed changed how well other plants were doing. To measure health, she compared each species' biomass, which was estimated by recording the number of plants, how tall they were, and the size of their leaves. This helped to determine if plants had enough resources to allow them to grow.</a:t>
            </a:r>
          </a:p>
          <a:p>
            <a:endParaRPr lang="en-US" sz="28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343400"/>
            <a:ext cx="28765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1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8600"/>
            <a:ext cx="7620000" cy="4800600"/>
          </a:xfrm>
          <a:solidFill>
            <a:schemeClr val="accent1"/>
          </a:solidFill>
        </p:spPr>
        <p:txBody>
          <a:bodyPr>
            <a:normAutofit/>
          </a:bodyPr>
          <a:lstStyle/>
          <a:p>
            <a:pPr marL="114300" indent="0">
              <a:buNone/>
            </a:pPr>
            <a:r>
              <a:rPr lang="en-US" sz="2800" dirty="0" smtClean="0">
                <a:solidFill>
                  <a:schemeClr val="bg1"/>
                </a:solidFill>
              </a:rPr>
              <a:t>She </a:t>
            </a:r>
            <a:r>
              <a:rPr lang="en-US" sz="2800" dirty="0">
                <a:solidFill>
                  <a:schemeClr val="bg1"/>
                </a:solidFill>
              </a:rPr>
              <a:t>also recorded if the plants were flowering or seeding, which are signs of reproduction. If plants in an area are reproducing, it shows that they are biologically fit. Their ability to produce viable offspring means they are passing their genes on to the next generation.</a:t>
            </a:r>
          </a:p>
          <a:p>
            <a:endParaRPr lang="en-US" sz="2800" dirty="0">
              <a:solidFill>
                <a:schemeClr val="bg1"/>
              </a:solidFill>
            </a:endParaRPr>
          </a:p>
        </p:txBody>
      </p:sp>
      <p:pic>
        <p:nvPicPr>
          <p:cNvPr id="4099" name="Picture 3" descr="E:\Lee\Video Equivalants\stills for video\used\LeeDa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43224"/>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5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8229600" cy="5562600"/>
          </a:xfrm>
          <a:solidFill>
            <a:schemeClr val="accent2"/>
          </a:solidFill>
        </p:spPr>
        <p:txBody>
          <a:bodyPr>
            <a:noAutofit/>
          </a:bodyPr>
          <a:lstStyle/>
          <a:p>
            <a:pPr marL="114300" indent="0">
              <a:buNone/>
            </a:pPr>
            <a:endParaRPr lang="en-US" sz="2800" dirty="0" smtClean="0">
              <a:solidFill>
                <a:schemeClr val="bg1"/>
              </a:solidFill>
            </a:endParaRPr>
          </a:p>
          <a:p>
            <a:pPr marL="114300" indent="0">
              <a:buNone/>
            </a:pPr>
            <a:endParaRPr lang="en-US" sz="2800" dirty="0">
              <a:solidFill>
                <a:schemeClr val="bg1"/>
              </a:solidFill>
            </a:endParaRPr>
          </a:p>
          <a:p>
            <a:pPr marL="114300" indent="0">
              <a:buNone/>
            </a:pPr>
            <a:endParaRPr lang="en-US" sz="2800" dirty="0" smtClean="0">
              <a:solidFill>
                <a:schemeClr val="bg1"/>
              </a:solidFill>
            </a:endParaRPr>
          </a:p>
          <a:p>
            <a:pPr marL="114300" indent="0">
              <a:buNone/>
            </a:pPr>
            <a:endParaRPr lang="en-US" sz="2800" dirty="0" smtClean="0">
              <a:solidFill>
                <a:schemeClr val="bg1"/>
              </a:solidFill>
            </a:endParaRPr>
          </a:p>
          <a:p>
            <a:pPr marL="114300" indent="0">
              <a:buNone/>
            </a:pPr>
            <a:endParaRPr lang="en-US" sz="2800" dirty="0">
              <a:solidFill>
                <a:schemeClr val="bg1"/>
              </a:solidFill>
            </a:endParaRPr>
          </a:p>
          <a:p>
            <a:pPr marL="114300" indent="0">
              <a:buNone/>
            </a:pPr>
            <a:r>
              <a:rPr lang="en-US" sz="2800" dirty="0" smtClean="0">
                <a:solidFill>
                  <a:schemeClr val="bg1"/>
                </a:solidFill>
              </a:rPr>
              <a:t>To </a:t>
            </a:r>
            <a:r>
              <a:rPr lang="en-US" sz="2800" dirty="0">
                <a:solidFill>
                  <a:schemeClr val="bg1"/>
                </a:solidFill>
              </a:rPr>
              <a:t>measure resources that might be limiting plant growth, she also recorded the amount of light reaching the water surface with a light meter. Since light is a limiting factor for all plants, the amount of light that is able to reach through the dense stand can be an important factor that determines the health of those that are able to survive.</a:t>
            </a:r>
          </a:p>
          <a:p>
            <a:endParaRPr lang="en-US" sz="2800" dirty="0">
              <a:solidFill>
                <a:schemeClr val="bg1"/>
              </a:solidFill>
            </a:endParaRPr>
          </a:p>
        </p:txBody>
      </p:sp>
      <p:pic>
        <p:nvPicPr>
          <p:cNvPr id="6146" name="Picture 2" descr="E:\Lee\Video Equivalants\stills for video\used\LeeDat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04800"/>
            <a:ext cx="4195763"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7620000" cy="5029200"/>
          </a:xfrm>
          <a:solidFill>
            <a:schemeClr val="accent1"/>
          </a:solidFill>
        </p:spPr>
        <p:txBody>
          <a:bodyPr>
            <a:noAutofit/>
          </a:bodyPr>
          <a:lstStyle/>
          <a:p>
            <a:pPr marL="114300" indent="0">
              <a:buNone/>
            </a:pPr>
            <a:r>
              <a:rPr lang="en-US" sz="2800" dirty="0">
                <a:solidFill>
                  <a:schemeClr val="bg1"/>
                </a:solidFill>
              </a:rPr>
              <a:t> </a:t>
            </a:r>
            <a:endParaRPr lang="en-US" sz="2800" dirty="0" smtClean="0">
              <a:solidFill>
                <a:schemeClr val="bg1"/>
              </a:solidFill>
            </a:endParaRPr>
          </a:p>
          <a:p>
            <a:pPr marL="114300" indent="0">
              <a:buNone/>
            </a:pPr>
            <a:endParaRPr lang="en-US" sz="2800" dirty="0">
              <a:solidFill>
                <a:schemeClr val="bg1"/>
              </a:solidFill>
            </a:endParaRPr>
          </a:p>
          <a:p>
            <a:pPr marL="114300" indent="0">
              <a:buNone/>
            </a:pPr>
            <a:r>
              <a:rPr lang="en-US" sz="2800" dirty="0" smtClean="0">
                <a:solidFill>
                  <a:schemeClr val="bg1"/>
                </a:solidFill>
              </a:rPr>
              <a:t>Since </a:t>
            </a:r>
            <a:r>
              <a:rPr lang="en-US" sz="2800" dirty="0">
                <a:solidFill>
                  <a:schemeClr val="bg1"/>
                </a:solidFill>
              </a:rPr>
              <a:t>all scientific experiments need to have a control group as a basis of comparison, she recorded the same measurements in areas free from dense patches of tall plants. There she could see how the plants would grow if these populations didn't block out the sun or take up other limiting resources, and show even more similarities and differences between the exotic plants and the native monoculture species.</a:t>
            </a:r>
          </a:p>
          <a:p>
            <a:endParaRPr lang="en-US" sz="2800"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
            <a:ext cx="4038600" cy="254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61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a:solidFill>
            <a:schemeClr val="accent2"/>
          </a:solidFill>
        </p:spPr>
        <p:txBody>
          <a:bodyPr>
            <a:normAutofit/>
          </a:bodyPr>
          <a:lstStyle/>
          <a:p>
            <a:pPr marL="114300" indent="0">
              <a:buNone/>
            </a:pPr>
            <a:r>
              <a:rPr lang="en-US" sz="2800" dirty="0" smtClean="0">
                <a:solidFill>
                  <a:schemeClr val="bg1"/>
                </a:solidFill>
              </a:rPr>
              <a:t>What </a:t>
            </a:r>
            <a:r>
              <a:rPr lang="en-US" sz="2800" dirty="0">
                <a:solidFill>
                  <a:schemeClr val="bg1"/>
                </a:solidFill>
              </a:rPr>
              <a:t>do you expect to see in the results when we compare the native monoculture quadrats to the exotic species quadrats? Do you think the areas in the native species patches will have higher biodiversity and healthier plants than those found with exotic species quadrats, or the opposite? Why? How will the native and exotic patches compare to the relatively open areas?</a:t>
            </a:r>
          </a:p>
          <a:p>
            <a:endParaRPr lang="en-US" sz="2800" dirty="0">
              <a:solidFill>
                <a:schemeClr val="bg1"/>
              </a:solidFill>
            </a:endParaRPr>
          </a:p>
        </p:txBody>
      </p:sp>
      <p:pic>
        <p:nvPicPr>
          <p:cNvPr id="7170" name="Picture 2" descr="E:\Lee\Video Equivalants\stills for video\Le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036" y="3886200"/>
            <a:ext cx="3738563" cy="280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59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436</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Adjacency</vt:lpstr>
      <vt:lpstr>1_Adjacency</vt:lpstr>
      <vt:lpstr>Are Exotic Plant  Invaders All That Bad?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 The Research Project: Exotics Verses Natives </dc:title>
  <dc:creator> </dc:creator>
  <cp:lastModifiedBy> </cp:lastModifiedBy>
  <cp:revision>5</cp:revision>
  <dcterms:created xsi:type="dcterms:W3CDTF">2011-10-24T15:15:03Z</dcterms:created>
  <dcterms:modified xsi:type="dcterms:W3CDTF">2011-10-24T22:29:16Z</dcterms:modified>
</cp:coreProperties>
</file>